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403" r:id="rId2"/>
    <p:sldId id="257" r:id="rId3"/>
    <p:sldId id="571" r:id="rId4"/>
    <p:sldId id="404" r:id="rId5"/>
    <p:sldId id="421" r:id="rId6"/>
    <p:sldId id="422"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2192000" cy="6858000"/>
  <p:notesSz cx="6858000" cy="9144000"/>
  <p:embeddedFontLst>
    <p:embeddedFont>
      <p:font typeface="Alegreya Sans"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Helvetica Neue" panose="020B0604020202020204" charset="0"/>
      <p:regular r:id="rId48"/>
      <p:bold r:id="rId49"/>
      <p:italic r:id="rId50"/>
      <p:boldItalic r:id="rId51"/>
    </p:embeddedFont>
    <p:embeddedFont>
      <p:font typeface="Lato" panose="020F0502020204030203" pitchFamily="34" charset="0"/>
      <p:regular r:id="rId52"/>
      <p:bold r:id="rId53"/>
      <p:italic r:id="rId54"/>
      <p:boldItalic r:id="rId55"/>
    </p:embeddedFont>
    <p:embeddedFont>
      <p:font typeface="Libre Baskerville" panose="02000000000000000000" pitchFamily="2" charset="0"/>
      <p:regular r:id="rId56"/>
      <p:bold r:id="rId57"/>
      <p:italic r:id="rId58"/>
    </p:embeddedFont>
    <p:embeddedFont>
      <p:font typeface="Open Sans" panose="020B0606030504020204" pitchFamily="34" charset="0"/>
      <p:regular r:id="rId59"/>
      <p:bold r:id="rId60"/>
      <p:italic r:id="rId61"/>
      <p:boldItalic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ADF4C9-F09D-452D-9A46-CC4EFAF5A598}">
  <a:tblStyle styleId="{C8ADF4C9-F09D-452D-9A46-CC4EFAF5A59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7C2578-EA4F-5681-A5AE-6F89AB7C771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DO"/>
          </a:p>
        </p:txBody>
      </p:sp>
      <p:sp>
        <p:nvSpPr>
          <p:cNvPr id="3" name="Subtítulo 2">
            <a:extLst>
              <a:ext uri="{FF2B5EF4-FFF2-40B4-BE49-F238E27FC236}">
                <a16:creationId xmlns:a16="http://schemas.microsoft.com/office/drawing/2014/main" id="{59E71DC1-1B0D-4E23-90C2-C62A7D272A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DO"/>
          </a:p>
        </p:txBody>
      </p:sp>
      <p:sp>
        <p:nvSpPr>
          <p:cNvPr id="4" name="Marcador de fecha 3">
            <a:extLst>
              <a:ext uri="{FF2B5EF4-FFF2-40B4-BE49-F238E27FC236}">
                <a16:creationId xmlns:a16="http://schemas.microsoft.com/office/drawing/2014/main" id="{34FB9F13-A430-12CE-895E-6A05B8737366}"/>
              </a:ext>
            </a:extLst>
          </p:cNvPr>
          <p:cNvSpPr>
            <a:spLocks noGrp="1"/>
          </p:cNvSpPr>
          <p:nvPr>
            <p:ph type="dt" sz="half" idx="10"/>
          </p:nvPr>
        </p:nvSpPr>
        <p:spPr/>
        <p:txBody>
          <a:bodyPr/>
          <a:lstStyle/>
          <a:p>
            <a:fld id="{CA679ECF-B1CE-4AEE-A5C0-52EA848F05FA}" type="datetimeFigureOut">
              <a:rPr lang="es-DO" smtClean="0"/>
              <a:t>8/11/2022</a:t>
            </a:fld>
            <a:endParaRPr lang="es-DO"/>
          </a:p>
        </p:txBody>
      </p:sp>
      <p:sp>
        <p:nvSpPr>
          <p:cNvPr id="5" name="Marcador de pie de página 4">
            <a:extLst>
              <a:ext uri="{FF2B5EF4-FFF2-40B4-BE49-F238E27FC236}">
                <a16:creationId xmlns:a16="http://schemas.microsoft.com/office/drawing/2014/main" id="{8CDD07EC-77AD-BEAE-51E0-E00E34ED0163}"/>
              </a:ext>
            </a:extLst>
          </p:cNvPr>
          <p:cNvSpPr>
            <a:spLocks noGrp="1"/>
          </p:cNvSpPr>
          <p:nvPr>
            <p:ph type="ftr" sz="quarter" idx="11"/>
          </p:nvPr>
        </p:nvSpPr>
        <p:spPr/>
        <p:txBody>
          <a:bodyPr/>
          <a:lstStyle/>
          <a:p>
            <a:endParaRPr lang="es-DO"/>
          </a:p>
        </p:txBody>
      </p:sp>
      <p:sp>
        <p:nvSpPr>
          <p:cNvPr id="6" name="Marcador de número de diapositiva 5">
            <a:extLst>
              <a:ext uri="{FF2B5EF4-FFF2-40B4-BE49-F238E27FC236}">
                <a16:creationId xmlns:a16="http://schemas.microsoft.com/office/drawing/2014/main" id="{66028EB6-564C-365E-9633-67F2BDEF4EE4}"/>
              </a:ext>
            </a:extLst>
          </p:cNvPr>
          <p:cNvSpPr>
            <a:spLocks noGrp="1"/>
          </p:cNvSpPr>
          <p:nvPr>
            <p:ph type="sldNum" sz="quarter" idx="12"/>
          </p:nvPr>
        </p:nvSpPr>
        <p:spPr/>
        <p:txBody>
          <a:bodyPr/>
          <a:lstStyle/>
          <a:p>
            <a:fld id="{5DBA717B-0FE9-4755-8F4B-C3B4D8E1C247}" type="slidenum">
              <a:rPr lang="es-DO" smtClean="0"/>
              <a:t>‹Nº›</a:t>
            </a:fld>
            <a:endParaRPr lang="es-DO"/>
          </a:p>
        </p:txBody>
      </p:sp>
    </p:spTree>
    <p:extLst>
      <p:ext uri="{BB962C8B-B14F-4D97-AF65-F5344CB8AC3E}">
        <p14:creationId xmlns:p14="http://schemas.microsoft.com/office/powerpoint/2010/main" val="264969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1.wdp"/><Relationship Id="rId17" Type="http://schemas.microsoft.com/office/2007/relationships/hdphoto" Target="../media/hdphoto2.wdp"/><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mailto:Juancito.pena@gmail.com" TargetMode="External"/><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2.gif"/><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nuget.org/packages/Xam.Plugin.Geolocator"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amesmontemagno/GeolocatorPlugin/blob/master/LICENSE"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ci.appveyor.com/nuget/geolocatorplugin" TargetMode="External"/><Relationship Id="rId4" Type="http://schemas.openxmlformats.org/officeDocument/2006/relationships/hyperlink" Target="https://github.com/jamesmontemagno/GeolocatorPlugin/labels/featu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31C32F14-0C91-4AA3-B347-BCE417195BC6}"/>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35042" y="2412140"/>
            <a:ext cx="2639022" cy="2708914"/>
          </a:xfrm>
          <a:prstGeom prst="rect">
            <a:avLst/>
          </a:prstGeom>
        </p:spPr>
      </p:pic>
      <p:pic>
        <p:nvPicPr>
          <p:cNvPr id="3" name="Picture 2">
            <a:extLst>
              <a:ext uri="{FF2B5EF4-FFF2-40B4-BE49-F238E27FC236}">
                <a16:creationId xmlns:a16="http://schemas.microsoft.com/office/drawing/2014/main" id="{31EED6E9-80E3-4065-9A47-AF1EC9894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847" y="2619284"/>
            <a:ext cx="2321416" cy="2321416"/>
          </a:xfrm>
          <a:prstGeom prst="ellipse">
            <a:avLst/>
          </a:prstGeom>
          <a:ln w="3175" cap="rnd">
            <a:solidFill>
              <a:schemeClr val="tx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4" name="TextBox 3">
            <a:extLst>
              <a:ext uri="{FF2B5EF4-FFF2-40B4-BE49-F238E27FC236}">
                <a16:creationId xmlns:a16="http://schemas.microsoft.com/office/drawing/2014/main" id="{DC541D45-79C1-4082-A8B3-69CB6093F516}"/>
              </a:ext>
            </a:extLst>
          </p:cNvPr>
          <p:cNvSpPr txBox="1"/>
          <p:nvPr/>
        </p:nvSpPr>
        <p:spPr>
          <a:xfrm>
            <a:off x="4789569" y="5286035"/>
            <a:ext cx="2455033" cy="1200329"/>
          </a:xfrm>
          <a:prstGeom prst="rect">
            <a:avLst/>
          </a:prstGeom>
          <a:noFill/>
        </p:spPr>
        <p:txBody>
          <a:bodyPr wrap="square" rtlCol="0">
            <a:spAutoFit/>
          </a:bodyPr>
          <a:lstStyle/>
          <a:p>
            <a:pPr algn="ctr"/>
            <a:r>
              <a:rPr lang="en-US" sz="3200" b="1" dirty="0">
                <a:solidFill>
                  <a:srgbClr val="0070C0"/>
                </a:solidFill>
              </a:rPr>
              <a:t>JUANCITO</a:t>
            </a:r>
          </a:p>
          <a:p>
            <a:pPr algn="ctr"/>
            <a:r>
              <a:rPr lang="en-US" sz="4000" b="1" dirty="0">
                <a:effectLst>
                  <a:outerShdw blurRad="38100" dist="38100" dir="2700000" algn="tl">
                    <a:srgbClr val="000000">
                      <a:alpha val="43137"/>
                    </a:srgbClr>
                  </a:outerShdw>
                </a:effectLst>
              </a:rPr>
              <a:t> </a:t>
            </a:r>
            <a:r>
              <a:rPr lang="en-US" sz="4000" b="1" dirty="0">
                <a:solidFill>
                  <a:srgbClr val="002060"/>
                </a:solidFill>
                <a:effectLst>
                  <a:outerShdw blurRad="38100" dist="38100" dir="2700000" algn="tl">
                    <a:srgbClr val="000000">
                      <a:alpha val="43137"/>
                    </a:srgbClr>
                  </a:outerShdw>
                </a:effectLst>
              </a:rPr>
              <a:t>PEÑA V.</a:t>
            </a:r>
            <a:endParaRPr lang="es-DO" sz="4000" b="1" dirty="0">
              <a:solidFill>
                <a:srgbClr val="002060"/>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59906466-B9C7-44BC-9AD6-62B90BEE3BE4}"/>
              </a:ext>
            </a:extLst>
          </p:cNvPr>
          <p:cNvSpPr txBox="1"/>
          <p:nvPr/>
        </p:nvSpPr>
        <p:spPr>
          <a:xfrm>
            <a:off x="93118" y="1115549"/>
            <a:ext cx="3378102" cy="1569660"/>
          </a:xfrm>
          <a:prstGeom prst="rect">
            <a:avLst/>
          </a:prstGeom>
          <a:noFill/>
        </p:spPr>
        <p:txBody>
          <a:bodyPr wrap="square">
            <a:spAutoFit/>
          </a:bodyPr>
          <a:lstStyle/>
          <a:p>
            <a:pPr algn="just"/>
            <a:r>
              <a:rPr lang="es-DO" sz="1600" dirty="0"/>
              <a:t>Me apasiona la Tecnología, Amo la Programacion (Web, Movil, .Net), el Analisis de Datos con Excel, SQL, R,  Python, RapidMiner y crear visualizaciones con Power BI, y amo enseñar lo que aprendo cada día.</a:t>
            </a:r>
          </a:p>
        </p:txBody>
      </p:sp>
      <p:pic>
        <p:nvPicPr>
          <p:cNvPr id="1032" name="Picture 8" descr="placeholder, black, shape, for, localization, on, maps Icon">
            <a:extLst>
              <a:ext uri="{FF2B5EF4-FFF2-40B4-BE49-F238E27FC236}">
                <a16:creationId xmlns:a16="http://schemas.microsoft.com/office/drawing/2014/main" id="{203DCDAD-8E86-49D9-9D7B-8C1B11BA8ED6}"/>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29187" y="766810"/>
            <a:ext cx="250731" cy="2507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ail, email Icon">
            <a:extLst>
              <a:ext uri="{FF2B5EF4-FFF2-40B4-BE49-F238E27FC236}">
                <a16:creationId xmlns:a16="http://schemas.microsoft.com/office/drawing/2014/main" id="{D48A108D-FA85-4E24-ABCF-1E36F39C5D74}"/>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20108" y="1311874"/>
            <a:ext cx="268890" cy="2688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CC288DA-CBA7-48B3-8A54-6D0588B5155C}"/>
              </a:ext>
            </a:extLst>
          </p:cNvPr>
          <p:cNvSpPr txBox="1"/>
          <p:nvPr/>
        </p:nvSpPr>
        <p:spPr>
          <a:xfrm>
            <a:off x="4852654" y="908964"/>
            <a:ext cx="2371322" cy="369332"/>
          </a:xfrm>
          <a:prstGeom prst="rect">
            <a:avLst/>
          </a:prstGeom>
          <a:noFill/>
        </p:spPr>
        <p:txBody>
          <a:bodyPr wrap="square" rtlCol="0">
            <a:spAutoFit/>
          </a:bodyPr>
          <a:lstStyle/>
          <a:p>
            <a:r>
              <a:rPr lang="en-US" dirty="0"/>
              <a:t>Santo Domingo, R.D.</a:t>
            </a:r>
            <a:endParaRPr lang="es-DO" dirty="0"/>
          </a:p>
        </p:txBody>
      </p:sp>
      <p:sp>
        <p:nvSpPr>
          <p:cNvPr id="20" name="TextBox 19">
            <a:extLst>
              <a:ext uri="{FF2B5EF4-FFF2-40B4-BE49-F238E27FC236}">
                <a16:creationId xmlns:a16="http://schemas.microsoft.com/office/drawing/2014/main" id="{52EA14A6-5588-4FB9-B8BC-39FA569171D9}"/>
              </a:ext>
            </a:extLst>
          </p:cNvPr>
          <p:cNvSpPr txBox="1"/>
          <p:nvPr/>
        </p:nvSpPr>
        <p:spPr>
          <a:xfrm>
            <a:off x="4727531" y="1498230"/>
            <a:ext cx="2371322" cy="307777"/>
          </a:xfrm>
          <a:prstGeom prst="rect">
            <a:avLst/>
          </a:prstGeom>
          <a:noFill/>
        </p:spPr>
        <p:txBody>
          <a:bodyPr wrap="square" rtlCol="0">
            <a:spAutoFit/>
          </a:bodyPr>
          <a:lstStyle/>
          <a:p>
            <a:r>
              <a:rPr lang="en-US" sz="1400" dirty="0">
                <a:hlinkClick r:id="rId6"/>
              </a:rPr>
              <a:t>Juancito.pena@gmail.com</a:t>
            </a:r>
            <a:endParaRPr lang="en-US" sz="1400" dirty="0"/>
          </a:p>
        </p:txBody>
      </p:sp>
      <p:pic>
        <p:nvPicPr>
          <p:cNvPr id="1036" name="Picture 12" descr="education, school, university cap Icon">
            <a:extLst>
              <a:ext uri="{FF2B5EF4-FFF2-40B4-BE49-F238E27FC236}">
                <a16:creationId xmlns:a16="http://schemas.microsoft.com/office/drawing/2014/main" id="{14DAFB85-515B-49B0-85E9-FD4549D4B79B}"/>
              </a:ext>
            </a:extLst>
          </p:cNvPr>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15630" y="125013"/>
            <a:ext cx="731129" cy="73112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dress, book, contacts Icon">
            <a:extLst>
              <a:ext uri="{FF2B5EF4-FFF2-40B4-BE49-F238E27FC236}">
                <a16:creationId xmlns:a16="http://schemas.microsoft.com/office/drawing/2014/main" id="{4A4BD6A7-6F9C-4706-B5B0-BCF475B903A6}"/>
              </a:ext>
            </a:extLst>
          </p:cNvPr>
          <p:cNvPicPr>
            <a:picLocks noChangeAspect="1" noChangeArrowheads="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87622" y="142346"/>
            <a:ext cx="533860" cy="53386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ircle, portfolio, button, outline, Bag, Rounded Ui, suitcase, tool,  interface icon">
            <a:extLst>
              <a:ext uri="{FF2B5EF4-FFF2-40B4-BE49-F238E27FC236}">
                <a16:creationId xmlns:a16="http://schemas.microsoft.com/office/drawing/2014/main" id="{2129D738-FFFF-464A-BCBA-E80DB0F9AC04}"/>
              </a:ext>
            </a:extLst>
          </p:cNvPr>
          <p:cNvPicPr>
            <a:picLocks noChangeAspect="1" noChangeArrowheads="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76166" y="3488276"/>
            <a:ext cx="737198" cy="73719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2B67DFD-5633-4A7D-870B-D78B62AF08A9}"/>
              </a:ext>
            </a:extLst>
          </p:cNvPr>
          <p:cNvGrpSpPr/>
          <p:nvPr/>
        </p:nvGrpSpPr>
        <p:grpSpPr>
          <a:xfrm>
            <a:off x="1533200" y="3449782"/>
            <a:ext cx="1235487" cy="1184564"/>
            <a:chOff x="9870938" y="3786802"/>
            <a:chExt cx="1338026" cy="1342592"/>
          </a:xfrm>
        </p:grpSpPr>
        <p:pic>
          <p:nvPicPr>
            <p:cNvPr id="1044" name="Picture 20" descr="Skill Development Icon of Colored Outline style - Available in SVG, PNG,  EPS, AI &amp; Icon fonts">
              <a:extLst>
                <a:ext uri="{FF2B5EF4-FFF2-40B4-BE49-F238E27FC236}">
                  <a16:creationId xmlns:a16="http://schemas.microsoft.com/office/drawing/2014/main" id="{AEBC355A-8567-4BA6-96D4-BC963EF895CB}"/>
                </a:ext>
              </a:extLst>
            </p:cNvPr>
            <p:cNvPicPr>
              <a:picLocks noChangeAspect="1" noChangeArrowheads="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5247" y="4224190"/>
              <a:ext cx="441786" cy="44178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3 SkillsFuture Schemes Not To Be Missed - Glints">
              <a:extLst>
                <a:ext uri="{FF2B5EF4-FFF2-40B4-BE49-F238E27FC236}">
                  <a16:creationId xmlns:a16="http://schemas.microsoft.com/office/drawing/2014/main" id="{4D19808C-8CEC-443E-8D3C-861580C05C09}"/>
                </a:ext>
              </a:extLst>
            </p:cNvPr>
            <p:cNvPicPr>
              <a:picLocks noChangeAspect="1" noChangeArrowheads="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backgroundRemoval t="10000" b="90000" l="10000" r="90000">
                          <a14:backgroundMark x1="76451" y1="9864" x2="76451" y2="9864"/>
                          <a14:backgroundMark x1="73379" y1="12925" x2="73379" y2="12925"/>
                          <a14:backgroundMark x1="71672" y1="13946" x2="71672" y2="13946"/>
                          <a14:backgroundMark x1="31741" y1="7483" x2="31741" y2="7483"/>
                        </a14:backgroundRemoval>
                      </a14:imgEffect>
                    </a14:imgLayer>
                  </a14:imgProps>
                </a:ext>
                <a:ext uri="{28A0092B-C50C-407E-A947-70E740481C1C}">
                  <a14:useLocalDpi xmlns:a14="http://schemas.microsoft.com/office/drawing/2010/main" val="0"/>
                </a:ext>
              </a:extLst>
            </a:blip>
            <a:srcRect/>
            <a:stretch>
              <a:fillRect/>
            </a:stretch>
          </p:blipFill>
          <p:spPr bwMode="auto">
            <a:xfrm>
              <a:off x="9870938" y="3786802"/>
              <a:ext cx="1338026" cy="1342592"/>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624AB799-E10B-48A1-A1C5-71A738E277FD}"/>
              </a:ext>
            </a:extLst>
          </p:cNvPr>
          <p:cNvSpPr txBox="1"/>
          <p:nvPr/>
        </p:nvSpPr>
        <p:spPr>
          <a:xfrm>
            <a:off x="170729" y="4837988"/>
            <a:ext cx="2808722" cy="1600438"/>
          </a:xfrm>
          <a:prstGeom prst="rect">
            <a:avLst/>
          </a:prstGeom>
          <a:noFill/>
        </p:spPr>
        <p:txBody>
          <a:bodyPr wrap="square" rtlCol="0">
            <a:spAutoFit/>
          </a:bodyPr>
          <a:lstStyle/>
          <a:p>
            <a:pPr marL="285750" indent="-285750" algn="just">
              <a:buFont typeface="Courier New" panose="02070309020205020404" pitchFamily="49" charset="0"/>
              <a:buChar char="o"/>
            </a:pPr>
            <a:r>
              <a:rPr lang="en-US" sz="1400" dirty="0"/>
              <a:t>C#, SQL, Crystal Report.</a:t>
            </a:r>
          </a:p>
          <a:p>
            <a:pPr marL="285750" indent="-285750" algn="just">
              <a:buFont typeface="Courier New" panose="02070309020205020404" pitchFamily="49" charset="0"/>
              <a:buChar char="o"/>
            </a:pPr>
            <a:r>
              <a:rPr lang="en-US" sz="1400" dirty="0"/>
              <a:t>HTML, CSS, Javascript.</a:t>
            </a:r>
          </a:p>
          <a:p>
            <a:pPr marL="285750" indent="-285750" algn="just">
              <a:buFont typeface="Courier New" panose="02070309020205020404" pitchFamily="49" charset="0"/>
              <a:buChar char="o"/>
            </a:pPr>
            <a:r>
              <a:rPr lang="en-US" sz="1400" dirty="0"/>
              <a:t>PHP, MySQL, Azure.</a:t>
            </a:r>
          </a:p>
          <a:p>
            <a:pPr marL="285750" indent="-285750" algn="just">
              <a:buFont typeface="Courier New" panose="02070309020205020404" pitchFamily="49" charset="0"/>
              <a:buChar char="o"/>
            </a:pPr>
            <a:r>
              <a:rPr lang="en-US" sz="1400" dirty="0"/>
              <a:t>SQL, Power BI, Excel.</a:t>
            </a:r>
          </a:p>
          <a:p>
            <a:pPr marL="285750" indent="-285750" algn="just">
              <a:buFont typeface="Courier New" panose="02070309020205020404" pitchFamily="49" charset="0"/>
              <a:buChar char="o"/>
            </a:pPr>
            <a:r>
              <a:rPr lang="en-US" sz="1400" dirty="0"/>
              <a:t>RapidMiner, R, Python.</a:t>
            </a:r>
          </a:p>
          <a:p>
            <a:pPr marL="285750" indent="-285750" algn="just">
              <a:buFont typeface="Courier New" panose="02070309020205020404" pitchFamily="49" charset="0"/>
              <a:buChar char="o"/>
            </a:pPr>
            <a:r>
              <a:rPr lang="en-US" sz="1400" dirty="0"/>
              <a:t>ERP Macola, SAP</a:t>
            </a:r>
          </a:p>
          <a:p>
            <a:pPr marL="285750" indent="-285750" algn="just">
              <a:buFont typeface="Courier New" panose="02070309020205020404" pitchFamily="49" charset="0"/>
              <a:buChar char="o"/>
            </a:pPr>
            <a:r>
              <a:rPr lang="en-US" sz="1400" dirty="0"/>
              <a:t>Cisco, Grandstream, Asterisk</a:t>
            </a:r>
            <a:endParaRPr lang="es-DO" sz="1400" dirty="0"/>
          </a:p>
        </p:txBody>
      </p:sp>
      <p:sp>
        <p:nvSpPr>
          <p:cNvPr id="35" name="TextBox 34">
            <a:extLst>
              <a:ext uri="{FF2B5EF4-FFF2-40B4-BE49-F238E27FC236}">
                <a16:creationId xmlns:a16="http://schemas.microsoft.com/office/drawing/2014/main" id="{CF3C44F8-5241-47DA-8294-5CEF46E3A09A}"/>
              </a:ext>
            </a:extLst>
          </p:cNvPr>
          <p:cNvSpPr txBox="1"/>
          <p:nvPr/>
        </p:nvSpPr>
        <p:spPr>
          <a:xfrm>
            <a:off x="7716872" y="870515"/>
            <a:ext cx="4329991" cy="1231106"/>
          </a:xfrm>
          <a:prstGeom prst="rect">
            <a:avLst/>
          </a:prstGeom>
          <a:noFill/>
        </p:spPr>
        <p:txBody>
          <a:bodyPr wrap="square" rtlCol="0">
            <a:spAutoFit/>
          </a:bodyPr>
          <a:lstStyle/>
          <a:p>
            <a:pPr algn="ctr"/>
            <a:r>
              <a:rPr lang="en-US" dirty="0"/>
              <a:t>Ingeniero en Sistemas y Computación</a:t>
            </a:r>
          </a:p>
          <a:p>
            <a:pPr algn="ctr"/>
            <a:r>
              <a:rPr lang="en-US" dirty="0"/>
              <a:t>Post-Grado en Ingeniería de Software</a:t>
            </a:r>
          </a:p>
          <a:p>
            <a:pPr algn="ctr"/>
            <a:r>
              <a:rPr lang="en-US" dirty="0"/>
              <a:t>Maestría en Sistemas Mención Gerencial</a:t>
            </a:r>
          </a:p>
          <a:p>
            <a:pPr algn="ctr"/>
            <a:r>
              <a:rPr lang="es-DO" b="1" dirty="0">
                <a:solidFill>
                  <a:srgbClr val="002060"/>
                </a:solidFill>
              </a:rPr>
              <a:t>Universidad Dominicana O&amp;M</a:t>
            </a:r>
            <a:endParaRPr lang="es-DO" sz="2400" b="1" dirty="0">
              <a:solidFill>
                <a:srgbClr val="002060"/>
              </a:solidFill>
            </a:endParaRPr>
          </a:p>
        </p:txBody>
      </p:sp>
      <p:pic>
        <p:nvPicPr>
          <p:cNvPr id="1048" name="Picture 24" descr="Universidad Dominicana O&amp;M - Formulario de Admisión">
            <a:extLst>
              <a:ext uri="{FF2B5EF4-FFF2-40B4-BE49-F238E27FC236}">
                <a16:creationId xmlns:a16="http://schemas.microsoft.com/office/drawing/2014/main" id="{16047179-ED79-445F-9C7B-73C2F87EB26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8875"/>
          <a:stretch/>
        </p:blipFill>
        <p:spPr bwMode="auto">
          <a:xfrm>
            <a:off x="9644526" y="2115994"/>
            <a:ext cx="698878" cy="668259"/>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130A13C9-8118-4565-9047-3847DE5D80BD}"/>
              </a:ext>
            </a:extLst>
          </p:cNvPr>
          <p:cNvGrpSpPr/>
          <p:nvPr/>
        </p:nvGrpSpPr>
        <p:grpSpPr>
          <a:xfrm>
            <a:off x="6817299" y="480429"/>
            <a:ext cx="2758867" cy="2478819"/>
            <a:chOff x="6684609" y="458889"/>
            <a:chExt cx="2897870" cy="2813944"/>
          </a:xfrm>
        </p:grpSpPr>
        <p:cxnSp>
          <p:nvCxnSpPr>
            <p:cNvPr id="43" name="Straight Arrow Connector 42">
              <a:extLst>
                <a:ext uri="{FF2B5EF4-FFF2-40B4-BE49-F238E27FC236}">
                  <a16:creationId xmlns:a16="http://schemas.microsoft.com/office/drawing/2014/main" id="{91F03A2E-8ECC-4CC0-851D-DA73D5FF4E26}"/>
                </a:ext>
              </a:extLst>
            </p:cNvPr>
            <p:cNvCxnSpPr>
              <a:cxnSpLocks/>
            </p:cNvCxnSpPr>
            <p:nvPr/>
          </p:nvCxnSpPr>
          <p:spPr>
            <a:xfrm flipV="1">
              <a:off x="7819348" y="458889"/>
              <a:ext cx="1763131" cy="1808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4A1ABB-08AE-416B-9CF8-4F91F7695028}"/>
                </a:ext>
              </a:extLst>
            </p:cNvPr>
            <p:cNvCxnSpPr>
              <a:cxnSpLocks/>
              <a:stCxn id="3" idx="7"/>
            </p:cNvCxnSpPr>
            <p:nvPr/>
          </p:nvCxnSpPr>
          <p:spPr>
            <a:xfrm flipV="1">
              <a:off x="6684609" y="639756"/>
              <a:ext cx="1134740" cy="26330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 name="Straight Arrow Connector 74">
            <a:extLst>
              <a:ext uri="{FF2B5EF4-FFF2-40B4-BE49-F238E27FC236}">
                <a16:creationId xmlns:a16="http://schemas.microsoft.com/office/drawing/2014/main" id="{8704C83C-9209-49E8-B6E0-50009DA0ADAE}"/>
              </a:ext>
            </a:extLst>
          </p:cNvPr>
          <p:cNvCxnSpPr>
            <a:cxnSpLocks/>
            <a:stCxn id="3" idx="2"/>
          </p:cNvCxnSpPr>
          <p:nvPr/>
        </p:nvCxnSpPr>
        <p:spPr>
          <a:xfrm flipH="1">
            <a:off x="2455118" y="3779992"/>
            <a:ext cx="2380729" cy="249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CF1C1-1C1F-4F32-96FE-7161D49907C0}"/>
              </a:ext>
            </a:extLst>
          </p:cNvPr>
          <p:cNvCxnSpPr>
            <a:cxnSpLocks/>
            <a:stCxn id="3" idx="6"/>
            <a:endCxn id="1040" idx="1"/>
          </p:cNvCxnSpPr>
          <p:nvPr/>
        </p:nvCxnSpPr>
        <p:spPr>
          <a:xfrm>
            <a:off x="7157263" y="3779992"/>
            <a:ext cx="2418903" cy="76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7064D2-F5F9-40C3-85B1-51A86AAA7D9B}"/>
              </a:ext>
            </a:extLst>
          </p:cNvPr>
          <p:cNvSpPr txBox="1"/>
          <p:nvPr/>
        </p:nvSpPr>
        <p:spPr>
          <a:xfrm>
            <a:off x="5241437" y="2264261"/>
            <a:ext cx="1593756" cy="369332"/>
          </a:xfrm>
          <a:prstGeom prst="rect">
            <a:avLst/>
          </a:prstGeom>
          <a:noFill/>
        </p:spPr>
        <p:txBody>
          <a:bodyPr wrap="square" rtlCol="0">
            <a:spAutoFit/>
          </a:bodyPr>
          <a:lstStyle/>
          <a:p>
            <a:r>
              <a:rPr lang="en-US" dirty="0"/>
              <a:t>809-767-9290</a:t>
            </a:r>
            <a:endParaRPr lang="es-DO" dirty="0"/>
          </a:p>
        </p:txBody>
      </p:sp>
      <p:sp>
        <p:nvSpPr>
          <p:cNvPr id="8" name="TextBox 7">
            <a:extLst>
              <a:ext uri="{FF2B5EF4-FFF2-40B4-BE49-F238E27FC236}">
                <a16:creationId xmlns:a16="http://schemas.microsoft.com/office/drawing/2014/main" id="{F282E847-0D62-40B8-AF73-218F27E074AD}"/>
              </a:ext>
            </a:extLst>
          </p:cNvPr>
          <p:cNvSpPr txBox="1"/>
          <p:nvPr/>
        </p:nvSpPr>
        <p:spPr>
          <a:xfrm>
            <a:off x="8407364" y="4359304"/>
            <a:ext cx="3639499" cy="2092881"/>
          </a:xfrm>
          <a:prstGeom prst="rect">
            <a:avLst/>
          </a:prstGeom>
          <a:noFill/>
        </p:spPr>
        <p:txBody>
          <a:bodyPr wrap="square" rtlCol="0">
            <a:spAutoFit/>
          </a:bodyPr>
          <a:lstStyle/>
          <a:p>
            <a:pPr algn="just"/>
            <a:r>
              <a:rPr lang="en-US" sz="1600" dirty="0"/>
              <a:t>Instructor de Tecnología (2019-Hoy)</a:t>
            </a:r>
          </a:p>
          <a:p>
            <a:pPr algn="just"/>
            <a:r>
              <a:rPr lang="en-US" b="1" dirty="0"/>
              <a:t>Universidad Dominicana O&amp;M.</a:t>
            </a:r>
          </a:p>
          <a:p>
            <a:pPr algn="just"/>
            <a:endParaRPr lang="en-US" sz="1400" b="1" dirty="0"/>
          </a:p>
          <a:p>
            <a:pPr algn="just"/>
            <a:r>
              <a:rPr lang="en-US" sz="1600" dirty="0"/>
              <a:t>Enc. Soporte Tecnológico  (2011-Hoy)</a:t>
            </a:r>
            <a:endParaRPr lang="en-US" sz="1400" dirty="0"/>
          </a:p>
          <a:p>
            <a:pPr algn="just"/>
            <a:r>
              <a:rPr lang="en-US" b="1" dirty="0"/>
              <a:t>Cerveceria Vegana S.R.L.</a:t>
            </a:r>
          </a:p>
          <a:p>
            <a:pPr algn="just"/>
            <a:endParaRPr lang="en-US" sz="1400" b="1" dirty="0"/>
          </a:p>
          <a:p>
            <a:pPr algn="just"/>
            <a:r>
              <a:rPr lang="en-US" sz="1600" dirty="0"/>
              <a:t>Consultor de Tecnologias (2019-Hoy)</a:t>
            </a:r>
          </a:p>
          <a:p>
            <a:pPr algn="just"/>
            <a:r>
              <a:rPr lang="en-US" b="1" dirty="0"/>
              <a:t>Independiente Freelancer.</a:t>
            </a:r>
            <a:endParaRPr lang="es-DO" sz="2400" b="1" dirty="0"/>
          </a:p>
        </p:txBody>
      </p:sp>
      <p:pic>
        <p:nvPicPr>
          <p:cNvPr id="9" name="Picture 24" descr="Universidad Dominicana O&amp;M - Formulario de Admisión">
            <a:extLst>
              <a:ext uri="{FF2B5EF4-FFF2-40B4-BE49-F238E27FC236}">
                <a16:creationId xmlns:a16="http://schemas.microsoft.com/office/drawing/2014/main" id="{0462F4B4-6225-48B7-A53F-3044E11ED7C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68875"/>
          <a:stretch/>
        </p:blipFill>
        <p:spPr bwMode="auto">
          <a:xfrm>
            <a:off x="7762436" y="4428837"/>
            <a:ext cx="533652" cy="5102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rvecería Vegana, SRL">
            <a:extLst>
              <a:ext uri="{FF2B5EF4-FFF2-40B4-BE49-F238E27FC236}">
                <a16:creationId xmlns:a16="http://schemas.microsoft.com/office/drawing/2014/main" id="{C9C53169-2F4A-4264-B6E8-0ED6B5A068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55146" y="5195366"/>
            <a:ext cx="612326" cy="51027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user Icon">
            <a:extLst>
              <a:ext uri="{FF2B5EF4-FFF2-40B4-BE49-F238E27FC236}">
                <a16:creationId xmlns:a16="http://schemas.microsoft.com/office/drawing/2014/main" id="{28E40A6E-600A-4A58-844E-949F1D6D4CA4}"/>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512418" y="191208"/>
            <a:ext cx="679307" cy="679307"/>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C3B449C8-9641-4B27-951D-EAD1630BDE38}"/>
              </a:ext>
            </a:extLst>
          </p:cNvPr>
          <p:cNvCxnSpPr>
            <a:cxnSpLocks/>
            <a:stCxn id="3" idx="1"/>
          </p:cNvCxnSpPr>
          <p:nvPr/>
        </p:nvCxnSpPr>
        <p:spPr>
          <a:xfrm flipH="1" flipV="1">
            <a:off x="3805399" y="769594"/>
            <a:ext cx="1370412" cy="21896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18CB002-A93D-4441-9C85-E0CF793BCF67}"/>
              </a:ext>
            </a:extLst>
          </p:cNvPr>
          <p:cNvCxnSpPr>
            <a:cxnSpLocks/>
            <a:endCxn id="3074" idx="3"/>
          </p:cNvCxnSpPr>
          <p:nvPr/>
        </p:nvCxnSpPr>
        <p:spPr>
          <a:xfrm flipH="1" flipV="1">
            <a:off x="2191725" y="530862"/>
            <a:ext cx="1652394" cy="2491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A5E127A-01CE-4513-AF6D-E1EAB09A1D6E}"/>
              </a:ext>
            </a:extLst>
          </p:cNvPr>
          <p:cNvGrpSpPr/>
          <p:nvPr/>
        </p:nvGrpSpPr>
        <p:grpSpPr>
          <a:xfrm>
            <a:off x="2979451" y="4837988"/>
            <a:ext cx="1530881" cy="1250418"/>
            <a:chOff x="2745679" y="4538242"/>
            <a:chExt cx="1797478" cy="1645258"/>
          </a:xfrm>
        </p:grpSpPr>
        <p:sp>
          <p:nvSpPr>
            <p:cNvPr id="30" name="Rectangle: Rounded Corners 29">
              <a:extLst>
                <a:ext uri="{FF2B5EF4-FFF2-40B4-BE49-F238E27FC236}">
                  <a16:creationId xmlns:a16="http://schemas.microsoft.com/office/drawing/2014/main" id="{B5C9C8F6-7838-4A8B-9DD4-93079B08E893}"/>
                </a:ext>
              </a:extLst>
            </p:cNvPr>
            <p:cNvSpPr/>
            <p:nvPr/>
          </p:nvSpPr>
          <p:spPr>
            <a:xfrm>
              <a:off x="2745679" y="4538242"/>
              <a:ext cx="1780593" cy="21288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1" name="Rectangle: Rounded Corners 30">
              <a:extLst>
                <a:ext uri="{FF2B5EF4-FFF2-40B4-BE49-F238E27FC236}">
                  <a16:creationId xmlns:a16="http://schemas.microsoft.com/office/drawing/2014/main" id="{B0723A43-28D3-4B6D-B2E8-D4FBE7D03C65}"/>
                </a:ext>
              </a:extLst>
            </p:cNvPr>
            <p:cNvSpPr/>
            <p:nvPr/>
          </p:nvSpPr>
          <p:spPr>
            <a:xfrm>
              <a:off x="2745679" y="4821758"/>
              <a:ext cx="1780593" cy="21288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2" name="Rectangle: Rounded Corners 31">
              <a:extLst>
                <a:ext uri="{FF2B5EF4-FFF2-40B4-BE49-F238E27FC236}">
                  <a16:creationId xmlns:a16="http://schemas.microsoft.com/office/drawing/2014/main" id="{7FE430F5-C9AD-4A03-A42C-254C95BFDF44}"/>
                </a:ext>
              </a:extLst>
            </p:cNvPr>
            <p:cNvSpPr/>
            <p:nvPr/>
          </p:nvSpPr>
          <p:spPr>
            <a:xfrm>
              <a:off x="2752769" y="5113862"/>
              <a:ext cx="1780593" cy="21288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3" name="Rectangle: Rounded Corners 32">
              <a:extLst>
                <a:ext uri="{FF2B5EF4-FFF2-40B4-BE49-F238E27FC236}">
                  <a16:creationId xmlns:a16="http://schemas.microsoft.com/office/drawing/2014/main" id="{88200D9F-B6C3-4C1F-87FD-3850F4E2C6AE}"/>
                </a:ext>
              </a:extLst>
            </p:cNvPr>
            <p:cNvSpPr/>
            <p:nvPr/>
          </p:nvSpPr>
          <p:spPr>
            <a:xfrm>
              <a:off x="2745679" y="5393145"/>
              <a:ext cx="1780593" cy="21288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34" name="Rectangle: Rounded Corners 33">
              <a:extLst>
                <a:ext uri="{FF2B5EF4-FFF2-40B4-BE49-F238E27FC236}">
                  <a16:creationId xmlns:a16="http://schemas.microsoft.com/office/drawing/2014/main" id="{88F74168-61B9-4F5A-B7A7-0A3A16F4C339}"/>
                </a:ext>
              </a:extLst>
            </p:cNvPr>
            <p:cNvSpPr/>
            <p:nvPr/>
          </p:nvSpPr>
          <p:spPr>
            <a:xfrm>
              <a:off x="2752769" y="5665018"/>
              <a:ext cx="1780593" cy="21288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4" name="Rectangle: Rounded Corners 23">
              <a:extLst>
                <a:ext uri="{FF2B5EF4-FFF2-40B4-BE49-F238E27FC236}">
                  <a16:creationId xmlns:a16="http://schemas.microsoft.com/office/drawing/2014/main" id="{B8DFD9FF-B9A2-4F38-AF29-A01A19B39EC6}"/>
                </a:ext>
              </a:extLst>
            </p:cNvPr>
            <p:cNvSpPr/>
            <p:nvPr/>
          </p:nvSpPr>
          <p:spPr>
            <a:xfrm>
              <a:off x="2749225" y="4542474"/>
              <a:ext cx="1062921" cy="220065"/>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6" name="Rectangle: Rounded Corners 25">
              <a:extLst>
                <a:ext uri="{FF2B5EF4-FFF2-40B4-BE49-F238E27FC236}">
                  <a16:creationId xmlns:a16="http://schemas.microsoft.com/office/drawing/2014/main" id="{8CC67BF7-5904-48CD-899E-7EB122887AF4}"/>
                </a:ext>
              </a:extLst>
            </p:cNvPr>
            <p:cNvSpPr/>
            <p:nvPr/>
          </p:nvSpPr>
          <p:spPr>
            <a:xfrm>
              <a:off x="2749225" y="4825991"/>
              <a:ext cx="1256105" cy="204422"/>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7" name="Rectangle: Rounded Corners 26">
              <a:extLst>
                <a:ext uri="{FF2B5EF4-FFF2-40B4-BE49-F238E27FC236}">
                  <a16:creationId xmlns:a16="http://schemas.microsoft.com/office/drawing/2014/main" id="{3DC6E8B8-EB58-4844-A3DE-60E90EC5DAA6}"/>
                </a:ext>
              </a:extLst>
            </p:cNvPr>
            <p:cNvSpPr/>
            <p:nvPr/>
          </p:nvSpPr>
          <p:spPr>
            <a:xfrm>
              <a:off x="2756315" y="5118094"/>
              <a:ext cx="1055831" cy="215834"/>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8" name="Rectangle: Rounded Corners 27">
              <a:extLst>
                <a:ext uri="{FF2B5EF4-FFF2-40B4-BE49-F238E27FC236}">
                  <a16:creationId xmlns:a16="http://schemas.microsoft.com/office/drawing/2014/main" id="{830AAF6A-DF1F-4265-AC30-981096B393B2}"/>
                </a:ext>
              </a:extLst>
            </p:cNvPr>
            <p:cNvSpPr/>
            <p:nvPr/>
          </p:nvSpPr>
          <p:spPr>
            <a:xfrm>
              <a:off x="2749225" y="5397377"/>
              <a:ext cx="1372014" cy="208654"/>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29" name="Rectangle: Rounded Corners 28">
              <a:extLst>
                <a:ext uri="{FF2B5EF4-FFF2-40B4-BE49-F238E27FC236}">
                  <a16:creationId xmlns:a16="http://schemas.microsoft.com/office/drawing/2014/main" id="{07F5F16E-8D72-4B81-852A-5B325FE0625D}"/>
                </a:ext>
              </a:extLst>
            </p:cNvPr>
            <p:cNvSpPr/>
            <p:nvPr/>
          </p:nvSpPr>
          <p:spPr>
            <a:xfrm>
              <a:off x="2756315" y="5669250"/>
              <a:ext cx="886715" cy="208654"/>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dirty="0">
                <a:solidFill>
                  <a:srgbClr val="3960A6"/>
                </a:solidFill>
              </a:endParaRPr>
            </a:p>
          </p:txBody>
        </p:sp>
        <p:sp>
          <p:nvSpPr>
            <p:cNvPr id="42" name="Rectangle: Rounded Corners 41">
              <a:extLst>
                <a:ext uri="{FF2B5EF4-FFF2-40B4-BE49-F238E27FC236}">
                  <a16:creationId xmlns:a16="http://schemas.microsoft.com/office/drawing/2014/main" id="{44F8DC95-43E1-41DA-B359-7ACD8A646FC7}"/>
                </a:ext>
              </a:extLst>
            </p:cNvPr>
            <p:cNvSpPr/>
            <p:nvPr/>
          </p:nvSpPr>
          <p:spPr>
            <a:xfrm>
              <a:off x="2745679" y="5953774"/>
              <a:ext cx="1797478" cy="22549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4" name="Rectangle: Rounded Corners 43">
              <a:extLst>
                <a:ext uri="{FF2B5EF4-FFF2-40B4-BE49-F238E27FC236}">
                  <a16:creationId xmlns:a16="http://schemas.microsoft.com/office/drawing/2014/main" id="{5559ECBD-54BF-4C22-A235-4E12649A0BEE}"/>
                </a:ext>
              </a:extLst>
            </p:cNvPr>
            <p:cNvSpPr/>
            <p:nvPr/>
          </p:nvSpPr>
          <p:spPr>
            <a:xfrm>
              <a:off x="2752769" y="5958005"/>
              <a:ext cx="747806" cy="225495"/>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dirty="0">
                <a:solidFill>
                  <a:srgbClr val="3960A6"/>
                </a:solidFill>
              </a:endParaRPr>
            </a:p>
          </p:txBody>
        </p:sp>
      </p:grpSp>
      <p:pic>
        <p:nvPicPr>
          <p:cNvPr id="3076" name="Picture 4" descr="covid19, working, home, office, stay, at, work Icon">
            <a:extLst>
              <a:ext uri="{FF2B5EF4-FFF2-40B4-BE49-F238E27FC236}">
                <a16:creationId xmlns:a16="http://schemas.microsoft.com/office/drawing/2014/main" id="{84D42F7E-9B77-498D-A07A-7278E8D454A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747911" y="5838184"/>
            <a:ext cx="572437" cy="57243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martphone, smart, phone, mobile, profile Icon">
            <a:extLst>
              <a:ext uri="{FF2B5EF4-FFF2-40B4-BE49-F238E27FC236}">
                <a16:creationId xmlns:a16="http://schemas.microsoft.com/office/drawing/2014/main" id="{E93148B9-182A-4F0F-AC13-34FBAC2F958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799833" y="1862165"/>
            <a:ext cx="402096" cy="402096"/>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Rounded Corners 58">
            <a:extLst>
              <a:ext uri="{FF2B5EF4-FFF2-40B4-BE49-F238E27FC236}">
                <a16:creationId xmlns:a16="http://schemas.microsoft.com/office/drawing/2014/main" id="{13A57B24-42DB-4EED-933D-51A54625DCA1}"/>
              </a:ext>
            </a:extLst>
          </p:cNvPr>
          <p:cNvSpPr/>
          <p:nvPr/>
        </p:nvSpPr>
        <p:spPr>
          <a:xfrm>
            <a:off x="2988509" y="6149347"/>
            <a:ext cx="1530881" cy="16931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0" name="Rectangle: Rounded Corners 59">
            <a:extLst>
              <a:ext uri="{FF2B5EF4-FFF2-40B4-BE49-F238E27FC236}">
                <a16:creationId xmlns:a16="http://schemas.microsoft.com/office/drawing/2014/main" id="{F47DF1C7-3685-4118-B2F5-58D049559781}"/>
              </a:ext>
            </a:extLst>
          </p:cNvPr>
          <p:cNvSpPr/>
          <p:nvPr/>
        </p:nvSpPr>
        <p:spPr>
          <a:xfrm>
            <a:off x="2989914" y="6152731"/>
            <a:ext cx="1035397" cy="174690"/>
          </a:xfrm>
          <a:prstGeom prst="roundRect">
            <a:avLst/>
          </a:prstGeom>
          <a:solidFill>
            <a:srgbClr val="1D4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dirty="0">
              <a:solidFill>
                <a:srgbClr val="3960A6"/>
              </a:solidFill>
            </a:endParaRPr>
          </a:p>
        </p:txBody>
      </p:sp>
      <p:sp>
        <p:nvSpPr>
          <p:cNvPr id="2" name="Elipse 1">
            <a:extLst>
              <a:ext uri="{FF2B5EF4-FFF2-40B4-BE49-F238E27FC236}">
                <a16:creationId xmlns:a16="http://schemas.microsoft.com/office/drawing/2014/main" id="{FB55728A-9871-4A86-B4E5-06A158E27A85}"/>
              </a:ext>
            </a:extLst>
          </p:cNvPr>
          <p:cNvSpPr/>
          <p:nvPr/>
        </p:nvSpPr>
        <p:spPr>
          <a:xfrm>
            <a:off x="3692453" y="702052"/>
            <a:ext cx="225892" cy="232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Elipse 48">
            <a:extLst>
              <a:ext uri="{FF2B5EF4-FFF2-40B4-BE49-F238E27FC236}">
                <a16:creationId xmlns:a16="http://schemas.microsoft.com/office/drawing/2014/main" id="{156A86E5-84DF-4975-9A3D-94ADD8B06407}"/>
              </a:ext>
            </a:extLst>
          </p:cNvPr>
          <p:cNvSpPr/>
          <p:nvPr/>
        </p:nvSpPr>
        <p:spPr>
          <a:xfrm>
            <a:off x="7785063" y="559827"/>
            <a:ext cx="225892" cy="232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58230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18" descr="Recorte de pantalla"/>
          <p:cNvPicPr preferRelativeResize="0"/>
          <p:nvPr/>
        </p:nvPicPr>
        <p:blipFill rotWithShape="1">
          <a:blip r:embed="rId3">
            <a:alphaModFix/>
          </a:blip>
          <a:srcRect/>
          <a:stretch/>
        </p:blipFill>
        <p:spPr>
          <a:xfrm>
            <a:off x="787399" y="1984046"/>
            <a:ext cx="10803467" cy="4695691"/>
          </a:xfrm>
          <a:prstGeom prst="rect">
            <a:avLst/>
          </a:prstGeom>
          <a:noFill/>
          <a:ln>
            <a:noFill/>
          </a:ln>
        </p:spPr>
      </p:pic>
      <p:pic>
        <p:nvPicPr>
          <p:cNvPr id="154" name="Google Shape;154;p18"/>
          <p:cNvPicPr preferRelativeResize="0"/>
          <p:nvPr/>
        </p:nvPicPr>
        <p:blipFill rotWithShape="1">
          <a:blip r:embed="rId4">
            <a:alphaModFix/>
          </a:blip>
          <a:srcRect/>
          <a:stretch/>
        </p:blipFill>
        <p:spPr>
          <a:xfrm>
            <a:off x="990598" y="946675"/>
            <a:ext cx="921535" cy="845318"/>
          </a:xfrm>
          <a:prstGeom prst="rect">
            <a:avLst/>
          </a:prstGeom>
          <a:noFill/>
          <a:ln>
            <a:noFill/>
          </a:ln>
        </p:spPr>
      </p:pic>
      <p:sp>
        <p:nvSpPr>
          <p:cNvPr id="155" name="Google Shape;155;p18"/>
          <p:cNvSpPr/>
          <p:nvPr/>
        </p:nvSpPr>
        <p:spPr>
          <a:xfrm>
            <a:off x="703915" y="220360"/>
            <a:ext cx="1072524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400" b="1" i="0">
                <a:solidFill>
                  <a:schemeClr val="dk1"/>
                </a:solidFill>
                <a:latin typeface="Arial"/>
                <a:ea typeface="Arial"/>
                <a:cs typeface="Arial"/>
                <a:sym typeface="Arial"/>
              </a:rPr>
              <a:t>Al abrir nuestro Visual Studio Xamarin, veremos una pantalla como esta</a:t>
            </a:r>
            <a:endParaRPr sz="2400" b="1" i="0">
              <a:solidFill>
                <a:schemeClr val="dk1"/>
              </a:solidFill>
              <a:latin typeface="Arial"/>
              <a:ea typeface="Arial"/>
              <a:cs typeface="Arial"/>
              <a:sym typeface="Arial"/>
            </a:endParaRPr>
          </a:p>
        </p:txBody>
      </p:sp>
      <p:cxnSp>
        <p:nvCxnSpPr>
          <p:cNvPr id="156" name="Google Shape;156;p18"/>
          <p:cNvCxnSpPr/>
          <p:nvPr/>
        </p:nvCxnSpPr>
        <p:spPr>
          <a:xfrm flipH="1">
            <a:off x="2040467" y="682025"/>
            <a:ext cx="1566333" cy="706508"/>
          </a:xfrm>
          <a:prstGeom prst="straightConnector1">
            <a:avLst/>
          </a:prstGeom>
          <a:noFill/>
          <a:ln w="38100" cap="flat" cmpd="sng">
            <a:solidFill>
              <a:schemeClr val="dk1"/>
            </a:solidFill>
            <a:prstDash val="solid"/>
            <a:miter lim="800000"/>
            <a:headEnd type="none" w="sm" len="sm"/>
            <a:tailEnd type="triangle" w="med" len="med"/>
          </a:ln>
        </p:spPr>
      </p:cxnSp>
      <p:sp>
        <p:nvSpPr>
          <p:cNvPr id="157" name="Google Shape;157;p18"/>
          <p:cNvSpPr txBox="1"/>
          <p:nvPr/>
        </p:nvSpPr>
        <p:spPr>
          <a:xfrm>
            <a:off x="3568702" y="3177729"/>
            <a:ext cx="3390899" cy="2308324"/>
          </a:xfrm>
          <a:prstGeom prst="rect">
            <a:avLst/>
          </a:prstGeom>
          <a:solidFill>
            <a:srgbClr val="FFC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Aqui tenemos varias opciones, dentro ellas, Clonar un Repositorio desde GitHub o Azure, Abrir un Proyecto existente en nuestra PC, o Abrir una Carpeta especificar, y por último Crear un Proyecto  nuevo, le vamos a dar click en esta opcion.</a:t>
            </a:r>
            <a:endParaRPr sz="1800">
              <a:solidFill>
                <a:schemeClr val="dk1"/>
              </a:solidFill>
              <a:latin typeface="Calibri"/>
              <a:ea typeface="Calibri"/>
              <a:cs typeface="Calibri"/>
              <a:sym typeface="Calibri"/>
            </a:endParaRPr>
          </a:p>
        </p:txBody>
      </p:sp>
      <p:cxnSp>
        <p:nvCxnSpPr>
          <p:cNvPr id="158" name="Google Shape;158;p18"/>
          <p:cNvCxnSpPr/>
          <p:nvPr/>
        </p:nvCxnSpPr>
        <p:spPr>
          <a:xfrm rot="10800000" flipH="1">
            <a:off x="6790268" y="4428067"/>
            <a:ext cx="1303865" cy="8475"/>
          </a:xfrm>
          <a:prstGeom prst="straightConnector1">
            <a:avLst/>
          </a:prstGeom>
          <a:noFill/>
          <a:ln w="38100" cap="flat" cmpd="sng">
            <a:solidFill>
              <a:srgbClr val="FFC000"/>
            </a:solidFill>
            <a:prstDash val="solid"/>
            <a:miter lim="800000"/>
            <a:headEnd type="none" w="sm" len="sm"/>
            <a:tailEnd type="triangle" w="med" len="med"/>
          </a:ln>
        </p:spPr>
      </p:cxnSp>
      <p:sp>
        <p:nvSpPr>
          <p:cNvPr id="159" name="Google Shape;159;p18"/>
          <p:cNvSpPr/>
          <p:nvPr/>
        </p:nvSpPr>
        <p:spPr>
          <a:xfrm>
            <a:off x="8373533" y="2726267"/>
            <a:ext cx="431800" cy="3403600"/>
          </a:xfrm>
          <a:prstGeom prst="leftBrace">
            <a:avLst>
              <a:gd name="adj1" fmla="val 8333"/>
              <a:gd name="adj2" fmla="val 49751"/>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grpSp>
        <p:nvGrpSpPr>
          <p:cNvPr id="164" name="Google Shape;164;p19"/>
          <p:cNvGrpSpPr/>
          <p:nvPr/>
        </p:nvGrpSpPr>
        <p:grpSpPr>
          <a:xfrm>
            <a:off x="282632" y="831273"/>
            <a:ext cx="11410604" cy="5781622"/>
            <a:chOff x="0" y="84750"/>
            <a:chExt cx="12192000" cy="6586334"/>
          </a:xfrm>
        </p:grpSpPr>
        <p:pic>
          <p:nvPicPr>
            <p:cNvPr id="165" name="Google Shape;165;p19" descr="Recorte de pantalla"/>
            <p:cNvPicPr preferRelativeResize="0"/>
            <p:nvPr/>
          </p:nvPicPr>
          <p:blipFill rotWithShape="1">
            <a:blip r:embed="rId3">
              <a:alphaModFix/>
            </a:blip>
            <a:srcRect/>
            <a:stretch/>
          </p:blipFill>
          <p:spPr>
            <a:xfrm>
              <a:off x="0" y="169981"/>
              <a:ext cx="12192000" cy="6501103"/>
            </a:xfrm>
            <a:prstGeom prst="rect">
              <a:avLst/>
            </a:prstGeom>
            <a:noFill/>
            <a:ln>
              <a:noFill/>
            </a:ln>
          </p:spPr>
        </p:pic>
        <p:sp>
          <p:nvSpPr>
            <p:cNvPr id="166" name="Google Shape;166;p19"/>
            <p:cNvSpPr txBox="1"/>
            <p:nvPr/>
          </p:nvSpPr>
          <p:spPr>
            <a:xfrm>
              <a:off x="7535333" y="205812"/>
              <a:ext cx="4504267" cy="736290"/>
            </a:xfrm>
            <a:prstGeom prst="rect">
              <a:avLst/>
            </a:prstGeom>
            <a:solidFill>
              <a:srgbClr val="00B0F0"/>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200" dirty="0">
                  <a:solidFill>
                    <a:schemeClr val="dk1"/>
                  </a:solidFill>
                  <a:latin typeface="Calibri"/>
                  <a:ea typeface="Calibri"/>
                  <a:cs typeface="Calibri"/>
                  <a:sym typeface="Calibri"/>
                </a:rPr>
                <a:t>Aqui veremos 3 secciones, donde podremos escoger el Lenguaje, para que plataforma, y el tipo de aplicación, si es </a:t>
              </a:r>
              <a:r>
                <a:rPr lang="es-ES" sz="1200" dirty="0" err="1">
                  <a:solidFill>
                    <a:schemeClr val="dk1"/>
                  </a:solidFill>
                  <a:latin typeface="Calibri"/>
                  <a:ea typeface="Calibri"/>
                  <a:cs typeface="Calibri"/>
                  <a:sym typeface="Calibri"/>
                </a:rPr>
                <a:t>movil</a:t>
              </a:r>
              <a:r>
                <a:rPr lang="es-ES" sz="1200" dirty="0">
                  <a:solidFill>
                    <a:schemeClr val="dk1"/>
                  </a:solidFill>
                  <a:latin typeface="Calibri"/>
                  <a:ea typeface="Calibri"/>
                  <a:cs typeface="Calibri"/>
                  <a:sym typeface="Calibri"/>
                </a:rPr>
                <a:t>, desktop, etc. escogemos= C#, Todas las Plataformas, y </a:t>
              </a:r>
              <a:r>
                <a:rPr lang="es-ES" sz="1200" dirty="0" err="1">
                  <a:solidFill>
                    <a:schemeClr val="dk1"/>
                  </a:solidFill>
                  <a:latin typeface="Calibri"/>
                  <a:ea typeface="Calibri"/>
                  <a:cs typeface="Calibri"/>
                  <a:sym typeface="Calibri"/>
                </a:rPr>
                <a:t>Movil</a:t>
              </a:r>
              <a:r>
                <a:rPr lang="es-E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p:txBody>
        </p:sp>
        <p:cxnSp>
          <p:nvCxnSpPr>
            <p:cNvPr id="167" name="Google Shape;167;p19"/>
            <p:cNvCxnSpPr>
              <a:stCxn id="166" idx="1"/>
            </p:cNvCxnSpPr>
            <p:nvPr/>
          </p:nvCxnSpPr>
          <p:spPr>
            <a:xfrm flipH="1">
              <a:off x="7255733" y="573957"/>
              <a:ext cx="279600" cy="224400"/>
            </a:xfrm>
            <a:prstGeom prst="straightConnector1">
              <a:avLst/>
            </a:prstGeom>
            <a:noFill/>
            <a:ln w="38100" cap="flat" cmpd="sng">
              <a:solidFill>
                <a:schemeClr val="accent1"/>
              </a:solidFill>
              <a:prstDash val="solid"/>
              <a:miter lim="800000"/>
              <a:headEnd type="none" w="sm" len="sm"/>
              <a:tailEnd type="triangle" w="med" len="med"/>
            </a:ln>
          </p:spPr>
        </p:cxnSp>
        <p:sp>
          <p:nvSpPr>
            <p:cNvPr id="168" name="Google Shape;168;p19"/>
            <p:cNvSpPr/>
            <p:nvPr/>
          </p:nvSpPr>
          <p:spPr>
            <a:xfrm>
              <a:off x="3496733" y="724616"/>
              <a:ext cx="3759200" cy="323166"/>
            </a:xfrm>
            <a:prstGeom prst="roundRect">
              <a:avLst>
                <a:gd name="adj" fmla="val 16667"/>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19"/>
            <p:cNvSpPr txBox="1"/>
            <p:nvPr/>
          </p:nvSpPr>
          <p:spPr>
            <a:xfrm>
              <a:off x="7450666" y="3185942"/>
              <a:ext cx="4504267" cy="1086904"/>
            </a:xfrm>
            <a:prstGeom prst="rect">
              <a:avLst/>
            </a:prstGeom>
            <a:solidFill>
              <a:srgbClr val="9CC2E5"/>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400" dirty="0">
                  <a:solidFill>
                    <a:schemeClr val="dk1"/>
                  </a:solidFill>
                  <a:latin typeface="Calibri"/>
                  <a:ea typeface="Calibri"/>
                  <a:cs typeface="Calibri"/>
                  <a:sym typeface="Calibri"/>
                </a:rPr>
                <a:t>Al realizar el filtro, podremos varias opciones, y buscamos la primera que nos aparece, que es una </a:t>
              </a:r>
              <a:r>
                <a:rPr lang="es-ES" dirty="0">
                  <a:solidFill>
                    <a:schemeClr val="dk1"/>
                  </a:solidFill>
                  <a:latin typeface="Calibri"/>
                  <a:ea typeface="Calibri"/>
                  <a:cs typeface="Calibri"/>
                  <a:sym typeface="Calibri"/>
                </a:rPr>
                <a:t>Aplicación</a:t>
              </a:r>
              <a:r>
                <a:rPr lang="es-ES" sz="1400" dirty="0">
                  <a:solidFill>
                    <a:schemeClr val="dk1"/>
                  </a:solidFill>
                  <a:latin typeface="Calibri"/>
                  <a:ea typeface="Calibri"/>
                  <a:cs typeface="Calibri"/>
                  <a:sym typeface="Calibri"/>
                </a:rPr>
                <a:t> </a:t>
              </a:r>
              <a:r>
                <a:rPr lang="es-ES" dirty="0">
                  <a:solidFill>
                    <a:schemeClr val="dk1"/>
                  </a:solidFill>
                  <a:latin typeface="Calibri"/>
                  <a:ea typeface="Calibri"/>
                  <a:cs typeface="Calibri"/>
                  <a:sym typeface="Calibri"/>
                </a:rPr>
                <a:t>Móvil</a:t>
              </a:r>
              <a:r>
                <a:rPr lang="es-ES" sz="1400" dirty="0">
                  <a:solidFill>
                    <a:schemeClr val="dk1"/>
                  </a:solidFill>
                  <a:latin typeface="Calibri"/>
                  <a:ea typeface="Calibri"/>
                  <a:cs typeface="Calibri"/>
                  <a:sym typeface="Calibri"/>
                </a:rPr>
                <a:t> (Xamarin Forms), como ven trae Solucion para (Android, C#, </a:t>
              </a:r>
              <a:r>
                <a:rPr lang="es-ES" dirty="0">
                  <a:solidFill>
                    <a:schemeClr val="dk1"/>
                  </a:solidFill>
                  <a:latin typeface="Calibri"/>
                  <a:ea typeface="Calibri"/>
                  <a:cs typeface="Calibri"/>
                  <a:sym typeface="Calibri"/>
                </a:rPr>
                <a:t>IOS</a:t>
              </a:r>
              <a:r>
                <a:rPr lang="es-ES" sz="1400" dirty="0">
                  <a:solidFill>
                    <a:schemeClr val="dk1"/>
                  </a:solidFill>
                  <a:latin typeface="Calibri"/>
                  <a:ea typeface="Calibri"/>
                  <a:cs typeface="Calibri"/>
                  <a:sym typeface="Calibri"/>
                </a:rPr>
                <a:t>, </a:t>
              </a:r>
              <a:r>
                <a:rPr lang="es-ES" dirty="0">
                  <a:solidFill>
                    <a:schemeClr val="dk1"/>
                  </a:solidFill>
                  <a:latin typeface="Calibri"/>
                  <a:ea typeface="Calibri"/>
                  <a:cs typeface="Calibri"/>
                  <a:sym typeface="Calibri"/>
                </a:rPr>
                <a:t>Móvil</a:t>
              </a:r>
              <a:r>
                <a:rPr lang="es-ES" sz="1400" dirty="0">
                  <a:solidFill>
                    <a:schemeClr val="dk1"/>
                  </a:solidFill>
                  <a:latin typeface="Calibri"/>
                  <a:ea typeface="Calibri"/>
                  <a:cs typeface="Calibri"/>
                  <a:sym typeface="Calibri"/>
                </a:rPr>
                <a:t>, Windows, etc)</a:t>
              </a:r>
              <a:endParaRPr sz="1400" dirty="0">
                <a:solidFill>
                  <a:schemeClr val="dk1"/>
                </a:solidFill>
                <a:latin typeface="Calibri"/>
                <a:ea typeface="Calibri"/>
                <a:cs typeface="Calibri"/>
                <a:sym typeface="Calibri"/>
              </a:endParaRPr>
            </a:p>
          </p:txBody>
        </p:sp>
        <p:cxnSp>
          <p:nvCxnSpPr>
            <p:cNvPr id="170" name="Google Shape;170;p19"/>
            <p:cNvCxnSpPr/>
            <p:nvPr/>
          </p:nvCxnSpPr>
          <p:spPr>
            <a:xfrm rot="10800000">
              <a:off x="7450666" y="1619574"/>
              <a:ext cx="270936" cy="1566368"/>
            </a:xfrm>
            <a:prstGeom prst="straightConnector1">
              <a:avLst/>
            </a:prstGeom>
            <a:noFill/>
            <a:ln w="38100" cap="flat" cmpd="sng">
              <a:solidFill>
                <a:srgbClr val="FF0000"/>
              </a:solidFill>
              <a:prstDash val="solid"/>
              <a:miter lim="800000"/>
              <a:headEnd type="none" w="sm" len="sm"/>
              <a:tailEnd type="triangle" w="med" len="med"/>
            </a:ln>
          </p:spPr>
        </p:cxnSp>
        <p:sp>
          <p:nvSpPr>
            <p:cNvPr id="171" name="Google Shape;171;p19"/>
            <p:cNvSpPr/>
            <p:nvPr/>
          </p:nvSpPr>
          <p:spPr>
            <a:xfrm>
              <a:off x="3496733" y="1070741"/>
              <a:ext cx="6366934" cy="548833"/>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19"/>
            <p:cNvSpPr txBox="1"/>
            <p:nvPr/>
          </p:nvSpPr>
          <p:spPr>
            <a:xfrm>
              <a:off x="3496733" y="84750"/>
              <a:ext cx="3488267" cy="253916"/>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050">
                  <a:solidFill>
                    <a:schemeClr val="dk1"/>
                  </a:solidFill>
                  <a:latin typeface="Calibri"/>
                  <a:ea typeface="Calibri"/>
                  <a:cs typeface="Calibri"/>
                  <a:sym typeface="Calibri"/>
                </a:rPr>
                <a:t>Podemos Buscar la Solución que queremos realizar</a:t>
              </a:r>
              <a:endParaRPr sz="1050">
                <a:solidFill>
                  <a:schemeClr val="dk1"/>
                </a:solidFill>
                <a:latin typeface="Calibri"/>
                <a:ea typeface="Calibri"/>
                <a:cs typeface="Calibri"/>
                <a:sym typeface="Calibri"/>
              </a:endParaRPr>
            </a:p>
          </p:txBody>
        </p:sp>
        <p:cxnSp>
          <p:nvCxnSpPr>
            <p:cNvPr id="173" name="Google Shape;173;p19"/>
            <p:cNvCxnSpPr/>
            <p:nvPr/>
          </p:nvCxnSpPr>
          <p:spPr>
            <a:xfrm flipH="1">
              <a:off x="4461933" y="356674"/>
              <a:ext cx="338666" cy="163488"/>
            </a:xfrm>
            <a:prstGeom prst="straightConnector1">
              <a:avLst/>
            </a:prstGeom>
            <a:noFill/>
            <a:ln w="38100" cap="flat" cmpd="sng">
              <a:solidFill>
                <a:srgbClr val="92D050"/>
              </a:solidFill>
              <a:prstDash val="solid"/>
              <a:miter lim="800000"/>
              <a:headEnd type="none" w="sm" len="sm"/>
              <a:tailEnd type="triangle" w="med" len="med"/>
            </a:ln>
          </p:spPr>
        </p:cxnSp>
        <p:sp>
          <p:nvSpPr>
            <p:cNvPr id="174" name="Google Shape;174;p19"/>
            <p:cNvSpPr/>
            <p:nvPr/>
          </p:nvSpPr>
          <p:spPr>
            <a:xfrm>
              <a:off x="3496733" y="432364"/>
              <a:ext cx="2421467" cy="229467"/>
            </a:xfrm>
            <a:prstGeom prst="roundRect">
              <a:avLst>
                <a:gd name="adj" fmla="val 16667"/>
              </a:avLst>
            </a:prstGeom>
            <a:noFill/>
            <a:ln w="19050" cap="flat" cmpd="sng">
              <a:solidFill>
                <a:srgbClr val="92D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19"/>
            <p:cNvSpPr txBox="1"/>
            <p:nvPr/>
          </p:nvSpPr>
          <p:spPr>
            <a:xfrm>
              <a:off x="8551333" y="4983143"/>
              <a:ext cx="3488267" cy="415498"/>
            </a:xfrm>
            <a:prstGeom prst="rect">
              <a:avLst/>
            </a:prstGeom>
            <a:solidFill>
              <a:srgbClr val="92D0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050">
                  <a:solidFill>
                    <a:schemeClr val="dk1"/>
                  </a:solidFill>
                  <a:latin typeface="Calibri"/>
                  <a:ea typeface="Calibri"/>
                  <a:cs typeface="Calibri"/>
                  <a:sym typeface="Calibri"/>
                </a:rPr>
                <a:t>Una vez seleccionado todos los datos que necesitamos, le damos a siguiente.</a:t>
              </a:r>
              <a:endParaRPr sz="1050">
                <a:solidFill>
                  <a:schemeClr val="dk1"/>
                </a:solidFill>
                <a:latin typeface="Calibri"/>
                <a:ea typeface="Calibri"/>
                <a:cs typeface="Calibri"/>
                <a:sym typeface="Calibri"/>
              </a:endParaRPr>
            </a:p>
          </p:txBody>
        </p:sp>
        <p:cxnSp>
          <p:nvCxnSpPr>
            <p:cNvPr id="176" name="Google Shape;176;p19"/>
            <p:cNvCxnSpPr/>
            <p:nvPr/>
          </p:nvCxnSpPr>
          <p:spPr>
            <a:xfrm>
              <a:off x="9948333" y="5283200"/>
              <a:ext cx="1405467" cy="1095023"/>
            </a:xfrm>
            <a:prstGeom prst="straightConnector1">
              <a:avLst/>
            </a:prstGeom>
            <a:noFill/>
            <a:ln w="38100" cap="flat" cmpd="sng">
              <a:solidFill>
                <a:srgbClr val="92D050"/>
              </a:solidFill>
              <a:prstDash val="solid"/>
              <a:miter lim="800000"/>
              <a:headEnd type="none" w="sm" len="sm"/>
              <a:tailEnd type="triangle" w="med" len="med"/>
            </a:ln>
          </p:spPr>
        </p:cxnSp>
        <p:sp>
          <p:nvSpPr>
            <p:cNvPr id="177" name="Google Shape;177;p19"/>
            <p:cNvSpPr/>
            <p:nvPr/>
          </p:nvSpPr>
          <p:spPr>
            <a:xfrm>
              <a:off x="11294533" y="6378223"/>
              <a:ext cx="745067" cy="229467"/>
            </a:xfrm>
            <a:prstGeom prst="roundRect">
              <a:avLst>
                <a:gd name="adj" fmla="val 16667"/>
              </a:avLst>
            </a:prstGeom>
            <a:noFill/>
            <a:ln w="19050" cap="flat" cmpd="sng">
              <a:solidFill>
                <a:srgbClr val="92D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19"/>
            <p:cNvSpPr txBox="1"/>
            <p:nvPr/>
          </p:nvSpPr>
          <p:spPr>
            <a:xfrm>
              <a:off x="241299" y="1704805"/>
              <a:ext cx="2679701" cy="3471081"/>
            </a:xfrm>
            <a:prstGeom prst="rect">
              <a:avLst/>
            </a:prstGeom>
            <a:solidFill>
              <a:srgbClr val="92D05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a:solidFill>
                    <a:schemeClr val="dk1"/>
                  </a:solidFill>
                  <a:latin typeface="Calibri"/>
                  <a:ea typeface="Calibri"/>
                  <a:cs typeface="Calibri"/>
                  <a:sym typeface="Calibri"/>
                </a:rPr>
                <a:t>Al darle a crear un nuevo proyecto, nos saldrá esta Ventana, en donde veremos varias opciones, seguiremos la guia aqui descrita.</a:t>
              </a:r>
              <a:endParaRPr sz="2400">
                <a:solidFill>
                  <a:schemeClr val="dk1"/>
                </a:solidFill>
                <a:latin typeface="Calibri"/>
                <a:ea typeface="Calibri"/>
                <a:cs typeface="Calibri"/>
                <a:sym typeface="Calibri"/>
              </a:endParaRPr>
            </a:p>
          </p:txBody>
        </p:sp>
      </p:grpSp>
      <p:sp>
        <p:nvSpPr>
          <p:cNvPr id="179" name="Google Shape;179;p19"/>
          <p:cNvSpPr/>
          <p:nvPr/>
        </p:nvSpPr>
        <p:spPr>
          <a:xfrm>
            <a:off x="508466" y="237074"/>
            <a:ext cx="1625766"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i="0">
                <a:solidFill>
                  <a:srgbClr val="333333"/>
                </a:solidFill>
                <a:latin typeface="Libre Baskerville"/>
                <a:ea typeface="Libre Baskerville"/>
                <a:cs typeface="Libre Baskerville"/>
                <a:sym typeface="Libre Baskerville"/>
              </a:rPr>
              <a:t>Empezando</a:t>
            </a:r>
            <a:endParaRPr sz="2000" b="0" i="0">
              <a:solidFill>
                <a:srgbClr val="333333"/>
              </a:solidFill>
              <a:latin typeface="Libre Baskerville"/>
              <a:ea typeface="Libre Baskerville"/>
              <a:cs typeface="Libre Baskerville"/>
              <a:sym typeface="Libre Baskerville"/>
            </a:endParaRPr>
          </a:p>
        </p:txBody>
      </p:sp>
      <p:sp>
        <p:nvSpPr>
          <p:cNvPr id="180" name="Google Shape;180;p19"/>
          <p:cNvSpPr/>
          <p:nvPr/>
        </p:nvSpPr>
        <p:spPr>
          <a:xfrm>
            <a:off x="2572819" y="231593"/>
            <a:ext cx="8977784" cy="36933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a:solidFill>
                  <a:srgbClr val="444444"/>
                </a:solidFill>
                <a:latin typeface="Alegreya Sans"/>
                <a:ea typeface="Alegreya Sans"/>
                <a:cs typeface="Alegreya Sans"/>
                <a:sym typeface="Alegreya Sans"/>
              </a:rPr>
              <a:t>Creamos un nuevo proyecto y seleccionamos la Aplicación móvil (Xamarin.Forms)</a:t>
            </a:r>
            <a:endParaRPr sz="1800" b="0" i="0">
              <a:solidFill>
                <a:srgbClr val="444444"/>
              </a:solidFill>
              <a:latin typeface="Alegreya Sans"/>
              <a:ea typeface="Alegreya Sans"/>
              <a:cs typeface="Alegreya Sans"/>
              <a:sym typeface="Alegrey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0" descr="Recorte de pantalla"/>
          <p:cNvPicPr preferRelativeResize="0"/>
          <p:nvPr/>
        </p:nvPicPr>
        <p:blipFill rotWithShape="1">
          <a:blip r:embed="rId3">
            <a:alphaModFix/>
          </a:blip>
          <a:srcRect/>
          <a:stretch/>
        </p:blipFill>
        <p:spPr>
          <a:xfrm>
            <a:off x="207432" y="291925"/>
            <a:ext cx="11984567" cy="6384658"/>
          </a:xfrm>
          <a:prstGeom prst="rect">
            <a:avLst/>
          </a:prstGeom>
          <a:noFill/>
          <a:ln>
            <a:noFill/>
          </a:ln>
        </p:spPr>
      </p:pic>
      <p:sp>
        <p:nvSpPr>
          <p:cNvPr id="186" name="Google Shape;186;p20"/>
          <p:cNvSpPr txBox="1"/>
          <p:nvPr/>
        </p:nvSpPr>
        <p:spPr>
          <a:xfrm>
            <a:off x="5342467" y="345701"/>
            <a:ext cx="6612467" cy="646331"/>
          </a:xfrm>
          <a:prstGeom prst="rect">
            <a:avLst/>
          </a:prstGeom>
          <a:solidFill>
            <a:srgbClr val="92D050"/>
          </a:soli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a:solidFill>
                  <a:schemeClr val="dk1"/>
                </a:solidFill>
                <a:latin typeface="Calibri"/>
                <a:ea typeface="Calibri"/>
                <a:cs typeface="Calibri"/>
                <a:sym typeface="Calibri"/>
              </a:rPr>
              <a:t>Aquí le pondremos nombre a nuestro proyecto (Hola Seccion -0742) por ejemplo.</a:t>
            </a:r>
            <a:endParaRPr sz="1800">
              <a:solidFill>
                <a:schemeClr val="dk1"/>
              </a:solidFill>
              <a:latin typeface="Calibri"/>
              <a:ea typeface="Calibri"/>
              <a:cs typeface="Calibri"/>
              <a:sym typeface="Calibri"/>
            </a:endParaRPr>
          </a:p>
        </p:txBody>
      </p:sp>
      <p:cxnSp>
        <p:nvCxnSpPr>
          <p:cNvPr id="187" name="Google Shape;187;p20"/>
          <p:cNvCxnSpPr>
            <a:stCxn id="186" idx="1"/>
          </p:cNvCxnSpPr>
          <p:nvPr/>
        </p:nvCxnSpPr>
        <p:spPr>
          <a:xfrm flipH="1">
            <a:off x="1438267" y="668867"/>
            <a:ext cx="3904200" cy="962400"/>
          </a:xfrm>
          <a:prstGeom prst="straightConnector1">
            <a:avLst/>
          </a:prstGeom>
          <a:noFill/>
          <a:ln w="38100" cap="flat" cmpd="sng">
            <a:solidFill>
              <a:srgbClr val="00B050"/>
            </a:solidFill>
            <a:prstDash val="solid"/>
            <a:miter lim="800000"/>
            <a:headEnd type="none" w="sm" len="sm"/>
            <a:tailEnd type="triangle" w="med" len="med"/>
          </a:ln>
        </p:spPr>
      </p:cxnSp>
      <p:sp>
        <p:nvSpPr>
          <p:cNvPr id="188" name="Google Shape;188;p20"/>
          <p:cNvSpPr txBox="1"/>
          <p:nvPr/>
        </p:nvSpPr>
        <p:spPr>
          <a:xfrm>
            <a:off x="5418666" y="1334869"/>
            <a:ext cx="6612467" cy="923330"/>
          </a:xfrm>
          <a:prstGeom prst="rect">
            <a:avLst/>
          </a:prstGeom>
          <a:solidFill>
            <a:srgbClr val="92D050"/>
          </a:soli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a:solidFill>
                  <a:schemeClr val="dk1"/>
                </a:solidFill>
                <a:latin typeface="Calibri"/>
                <a:ea typeface="Calibri"/>
                <a:cs typeface="Calibri"/>
                <a:sym typeface="Calibri"/>
              </a:rPr>
              <a:t>Aquí podremos elegir una Carpeta o folder donde Guardar nuestra Solución, o dejarla por defecto, o crear una nueva dentro de la misma direccion, lo dejaremos por defecto como esta.</a:t>
            </a:r>
            <a:endParaRPr sz="1800">
              <a:solidFill>
                <a:schemeClr val="dk1"/>
              </a:solidFill>
              <a:latin typeface="Calibri"/>
              <a:ea typeface="Calibri"/>
              <a:cs typeface="Calibri"/>
              <a:sym typeface="Calibri"/>
            </a:endParaRPr>
          </a:p>
        </p:txBody>
      </p:sp>
      <p:cxnSp>
        <p:nvCxnSpPr>
          <p:cNvPr id="189" name="Google Shape;189;p20"/>
          <p:cNvCxnSpPr>
            <a:stCxn id="188" idx="1"/>
          </p:cNvCxnSpPr>
          <p:nvPr/>
        </p:nvCxnSpPr>
        <p:spPr>
          <a:xfrm flipH="1">
            <a:off x="3674466" y="1796534"/>
            <a:ext cx="1744200" cy="381300"/>
          </a:xfrm>
          <a:prstGeom prst="straightConnector1">
            <a:avLst/>
          </a:prstGeom>
          <a:noFill/>
          <a:ln w="38100" cap="flat" cmpd="sng">
            <a:solidFill>
              <a:srgbClr val="00B050"/>
            </a:solidFill>
            <a:prstDash val="solid"/>
            <a:miter lim="800000"/>
            <a:headEnd type="none" w="sm" len="sm"/>
            <a:tailEnd type="triangle" w="med" len="med"/>
          </a:ln>
        </p:spPr>
      </p:cxnSp>
      <p:sp>
        <p:nvSpPr>
          <p:cNvPr id="190" name="Google Shape;190;p20"/>
          <p:cNvSpPr txBox="1"/>
          <p:nvPr/>
        </p:nvSpPr>
        <p:spPr>
          <a:xfrm>
            <a:off x="368300" y="4603002"/>
            <a:ext cx="6612467" cy="923330"/>
          </a:xfrm>
          <a:prstGeom prst="rect">
            <a:avLst/>
          </a:prstGeom>
          <a:solidFill>
            <a:srgbClr val="92D050"/>
          </a:soli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a:solidFill>
                  <a:schemeClr val="dk1"/>
                </a:solidFill>
                <a:latin typeface="Calibri"/>
                <a:ea typeface="Calibri"/>
                <a:cs typeface="Calibri"/>
                <a:sym typeface="Calibri"/>
              </a:rPr>
              <a:t>Aquí podremos cambiar el nombre de la Solución o dejarla por defecto como está al crear el proyecto, lo dejaremos con el mismo nombre que toma al crear el Nombre del Proyecto.</a:t>
            </a:r>
            <a:endParaRPr sz="1800">
              <a:solidFill>
                <a:schemeClr val="dk1"/>
              </a:solidFill>
              <a:latin typeface="Calibri"/>
              <a:ea typeface="Calibri"/>
              <a:cs typeface="Calibri"/>
              <a:sym typeface="Calibri"/>
            </a:endParaRPr>
          </a:p>
        </p:txBody>
      </p:sp>
      <p:cxnSp>
        <p:nvCxnSpPr>
          <p:cNvPr id="191" name="Google Shape;191;p20"/>
          <p:cNvCxnSpPr/>
          <p:nvPr/>
        </p:nvCxnSpPr>
        <p:spPr>
          <a:xfrm flipH="1">
            <a:off x="618068" y="2926080"/>
            <a:ext cx="196579" cy="1676922"/>
          </a:xfrm>
          <a:prstGeom prst="straightConnector1">
            <a:avLst/>
          </a:prstGeom>
          <a:noFill/>
          <a:ln w="38100" cap="flat" cmpd="sng">
            <a:solidFill>
              <a:srgbClr val="00B050"/>
            </a:solidFill>
            <a:prstDash val="solid"/>
            <a:miter lim="800000"/>
            <a:headEnd type="none" w="sm" len="sm"/>
            <a:tailEnd type="triangle" w="med" len="med"/>
          </a:ln>
        </p:spPr>
      </p:cxnSp>
      <p:sp>
        <p:nvSpPr>
          <p:cNvPr id="192" name="Google Shape;192;p20"/>
          <p:cNvSpPr txBox="1"/>
          <p:nvPr/>
        </p:nvSpPr>
        <p:spPr>
          <a:xfrm>
            <a:off x="10075333" y="5064667"/>
            <a:ext cx="1761067" cy="646331"/>
          </a:xfrm>
          <a:prstGeom prst="rect">
            <a:avLst/>
          </a:prstGeom>
          <a:solidFill>
            <a:srgbClr val="92D050"/>
          </a:soli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a:solidFill>
                  <a:schemeClr val="dk1"/>
                </a:solidFill>
                <a:latin typeface="Calibri"/>
                <a:ea typeface="Calibri"/>
                <a:cs typeface="Calibri"/>
                <a:sym typeface="Calibri"/>
              </a:rPr>
              <a:t>Al Finalizar le daremos  a crear</a:t>
            </a:r>
            <a:endParaRPr sz="1800">
              <a:solidFill>
                <a:schemeClr val="dk1"/>
              </a:solidFill>
              <a:latin typeface="Calibri"/>
              <a:ea typeface="Calibri"/>
              <a:cs typeface="Calibri"/>
              <a:sym typeface="Calibri"/>
            </a:endParaRPr>
          </a:p>
        </p:txBody>
      </p:sp>
      <p:cxnSp>
        <p:nvCxnSpPr>
          <p:cNvPr id="193" name="Google Shape;193;p20"/>
          <p:cNvCxnSpPr>
            <a:stCxn id="192" idx="2"/>
          </p:cNvCxnSpPr>
          <p:nvPr/>
        </p:nvCxnSpPr>
        <p:spPr>
          <a:xfrm>
            <a:off x="10955866" y="5710998"/>
            <a:ext cx="745200" cy="706800"/>
          </a:xfrm>
          <a:prstGeom prst="straightConnector1">
            <a:avLst/>
          </a:prstGeom>
          <a:noFill/>
          <a:ln w="38100" cap="flat" cmpd="sng">
            <a:solidFill>
              <a:srgbClr val="00B050"/>
            </a:solidFill>
            <a:prstDash val="solid"/>
            <a:miter lim="800000"/>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1"/>
          <p:cNvSpPr/>
          <p:nvPr/>
        </p:nvSpPr>
        <p:spPr>
          <a:xfrm>
            <a:off x="352390" y="418756"/>
            <a:ext cx="539121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a:solidFill>
                  <a:srgbClr val="444444"/>
                </a:solidFill>
                <a:latin typeface="Alegreya Sans"/>
                <a:ea typeface="Alegreya Sans"/>
                <a:cs typeface="Alegreya Sans"/>
                <a:sym typeface="Alegreya Sans"/>
              </a:rPr>
              <a:t>Seleccionamos la plantilla Blank y el .Net Standard</a:t>
            </a:r>
            <a:endParaRPr sz="1800">
              <a:solidFill>
                <a:schemeClr val="dk1"/>
              </a:solidFill>
              <a:latin typeface="Calibri"/>
              <a:ea typeface="Calibri"/>
              <a:cs typeface="Calibri"/>
              <a:sym typeface="Calibri"/>
            </a:endParaRPr>
          </a:p>
        </p:txBody>
      </p:sp>
      <p:pic>
        <p:nvPicPr>
          <p:cNvPr id="199" name="Google Shape;199;p21" descr="Recorte de pantalla"/>
          <p:cNvPicPr preferRelativeResize="0"/>
          <p:nvPr/>
        </p:nvPicPr>
        <p:blipFill rotWithShape="1">
          <a:blip r:embed="rId3">
            <a:alphaModFix/>
          </a:blip>
          <a:srcRect/>
          <a:stretch/>
        </p:blipFill>
        <p:spPr>
          <a:xfrm>
            <a:off x="1631828" y="1028428"/>
            <a:ext cx="9136076" cy="49899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2" descr="Recorte de pantalla"/>
          <p:cNvPicPr preferRelativeResize="0"/>
          <p:nvPr/>
        </p:nvPicPr>
        <p:blipFill rotWithShape="1">
          <a:blip r:embed="rId3">
            <a:alphaModFix/>
          </a:blip>
          <a:srcRect/>
          <a:stretch/>
        </p:blipFill>
        <p:spPr>
          <a:xfrm>
            <a:off x="181874" y="146075"/>
            <a:ext cx="3899676" cy="1123636"/>
          </a:xfrm>
          <a:prstGeom prst="rect">
            <a:avLst/>
          </a:prstGeom>
          <a:noFill/>
          <a:ln>
            <a:noFill/>
          </a:ln>
        </p:spPr>
      </p:pic>
      <p:pic>
        <p:nvPicPr>
          <p:cNvPr id="205" name="Google Shape;205;p22" descr="Recorte de pantalla"/>
          <p:cNvPicPr preferRelativeResize="0"/>
          <p:nvPr/>
        </p:nvPicPr>
        <p:blipFill rotWithShape="1">
          <a:blip r:embed="rId4">
            <a:alphaModFix/>
          </a:blip>
          <a:srcRect/>
          <a:stretch/>
        </p:blipFill>
        <p:spPr>
          <a:xfrm>
            <a:off x="3325090" y="1397850"/>
            <a:ext cx="8420156" cy="4746101"/>
          </a:xfrm>
          <a:prstGeom prst="rect">
            <a:avLst/>
          </a:prstGeom>
          <a:noFill/>
          <a:ln>
            <a:noFill/>
          </a:ln>
        </p:spPr>
      </p:pic>
      <p:sp>
        <p:nvSpPr>
          <p:cNvPr id="206" name="Google Shape;206;p22"/>
          <p:cNvSpPr txBox="1"/>
          <p:nvPr/>
        </p:nvSpPr>
        <p:spPr>
          <a:xfrm>
            <a:off x="4380807" y="440575"/>
            <a:ext cx="748976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Esperamos que termine de crear el proyecto y la estructura del mismo</a:t>
            </a:r>
            <a:endParaRPr sz="1800" b="1">
              <a:solidFill>
                <a:schemeClr val="dk1"/>
              </a:solidFill>
              <a:latin typeface="Calibri"/>
              <a:ea typeface="Calibri"/>
              <a:cs typeface="Calibri"/>
              <a:sym typeface="Calibri"/>
            </a:endParaRPr>
          </a:p>
        </p:txBody>
      </p:sp>
      <p:sp>
        <p:nvSpPr>
          <p:cNvPr id="207" name="Google Shape;207;p22"/>
          <p:cNvSpPr txBox="1"/>
          <p:nvPr/>
        </p:nvSpPr>
        <p:spPr>
          <a:xfrm>
            <a:off x="426720" y="2006138"/>
            <a:ext cx="2515985" cy="440120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800">
                <a:solidFill>
                  <a:schemeClr val="dk1"/>
                </a:solidFill>
                <a:latin typeface="Calibri"/>
                <a:ea typeface="Calibri"/>
                <a:cs typeface="Calibri"/>
                <a:sym typeface="Calibri"/>
              </a:rPr>
              <a:t>Al terminar veremos nuestra estructura del proyecto con las carpetas y archivos creados para comenzar a trabajar.</a:t>
            </a:r>
            <a:endParaRPr sz="2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3"/>
          <p:cNvSpPr/>
          <p:nvPr/>
        </p:nvSpPr>
        <p:spPr>
          <a:xfrm>
            <a:off x="280087" y="306513"/>
            <a:ext cx="11450594" cy="136604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dirty="0">
                <a:solidFill>
                  <a:srgbClr val="444444"/>
                </a:solidFill>
                <a:latin typeface="Alegreya Sans"/>
                <a:ea typeface="Alegreya Sans"/>
                <a:cs typeface="Alegreya Sans"/>
                <a:sym typeface="Alegreya Sans"/>
              </a:rPr>
              <a:t>Una vez creado nuestro proyecto, en el proyecto compartido y en el de android, agregaremos el paquete NuGet Xam.Plugin.Geolocator como se muestra a continuación, le damos un clic derecho a la solución, le damos a Administrar paquetes NuGet, le damos a pestaña Examinar, y buscamos </a:t>
            </a:r>
            <a:r>
              <a:rPr lang="es-ES" sz="1800" b="1" i="0" dirty="0">
                <a:solidFill>
                  <a:srgbClr val="0070C0"/>
                </a:solidFill>
                <a:latin typeface="Alegreya Sans"/>
                <a:ea typeface="Alegreya Sans"/>
                <a:cs typeface="Alegreya Sans"/>
                <a:sym typeface="Alegreya Sans"/>
              </a:rPr>
              <a:t>NuGet Xam.Plugin.Geolocator  </a:t>
            </a:r>
            <a:r>
              <a:rPr lang="es-ES" sz="1800" i="0" dirty="0">
                <a:solidFill>
                  <a:schemeClr val="dk1"/>
                </a:solidFill>
                <a:latin typeface="Alegreya Sans"/>
                <a:ea typeface="Alegreya Sans"/>
                <a:cs typeface="Alegreya Sans"/>
                <a:sym typeface="Alegreya Sans"/>
              </a:rPr>
              <a:t>e instalamos, esperamos que termine.</a:t>
            </a:r>
            <a:endParaRPr sz="1800" dirty="0">
              <a:solidFill>
                <a:schemeClr val="dk1"/>
              </a:solidFill>
              <a:latin typeface="Calibri"/>
              <a:ea typeface="Calibri"/>
              <a:cs typeface="Calibri"/>
              <a:sym typeface="Calibri"/>
            </a:endParaRPr>
          </a:p>
        </p:txBody>
      </p:sp>
      <p:grpSp>
        <p:nvGrpSpPr>
          <p:cNvPr id="213" name="Google Shape;213;p23"/>
          <p:cNvGrpSpPr/>
          <p:nvPr/>
        </p:nvGrpSpPr>
        <p:grpSpPr>
          <a:xfrm>
            <a:off x="2920999" y="1888067"/>
            <a:ext cx="8381489" cy="4549832"/>
            <a:chOff x="1820487" y="1565181"/>
            <a:chExt cx="9075602" cy="5118251"/>
          </a:xfrm>
        </p:grpSpPr>
        <p:pic>
          <p:nvPicPr>
            <p:cNvPr id="214" name="Google Shape;214;p23" descr="Recorte de pantalla"/>
            <p:cNvPicPr preferRelativeResize="0"/>
            <p:nvPr/>
          </p:nvPicPr>
          <p:blipFill rotWithShape="1">
            <a:blip r:embed="rId3">
              <a:alphaModFix/>
            </a:blip>
            <a:srcRect/>
            <a:stretch/>
          </p:blipFill>
          <p:spPr>
            <a:xfrm>
              <a:off x="1820487" y="1565181"/>
              <a:ext cx="9075602" cy="5118251"/>
            </a:xfrm>
            <a:prstGeom prst="rect">
              <a:avLst/>
            </a:prstGeom>
            <a:noFill/>
            <a:ln>
              <a:noFill/>
            </a:ln>
          </p:spPr>
        </p:pic>
        <p:sp>
          <p:nvSpPr>
            <p:cNvPr id="215" name="Google Shape;215;p23"/>
            <p:cNvSpPr/>
            <p:nvPr/>
          </p:nvSpPr>
          <p:spPr>
            <a:xfrm>
              <a:off x="2061556" y="2061558"/>
              <a:ext cx="748146" cy="307570"/>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23"/>
            <p:cNvSpPr/>
            <p:nvPr/>
          </p:nvSpPr>
          <p:spPr>
            <a:xfrm>
              <a:off x="2061555" y="2704465"/>
              <a:ext cx="4264429" cy="412807"/>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23"/>
            <p:cNvSpPr/>
            <p:nvPr/>
          </p:nvSpPr>
          <p:spPr>
            <a:xfrm>
              <a:off x="6567052" y="2963487"/>
              <a:ext cx="2161312" cy="67748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23"/>
            <p:cNvSpPr/>
            <p:nvPr/>
          </p:nvSpPr>
          <p:spPr>
            <a:xfrm>
              <a:off x="8246225" y="4365374"/>
              <a:ext cx="401782" cy="256501"/>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pic>
        <p:nvPicPr>
          <p:cNvPr id="219" name="Google Shape;219;p23"/>
          <p:cNvPicPr preferRelativeResize="0"/>
          <p:nvPr/>
        </p:nvPicPr>
        <p:blipFill rotWithShape="1">
          <a:blip r:embed="rId4">
            <a:alphaModFix/>
          </a:blip>
          <a:srcRect/>
          <a:stretch/>
        </p:blipFill>
        <p:spPr>
          <a:xfrm>
            <a:off x="213536" y="1888067"/>
            <a:ext cx="2484832" cy="4510329"/>
          </a:xfrm>
          <a:prstGeom prst="rect">
            <a:avLst/>
          </a:prstGeom>
          <a:noFill/>
          <a:ln>
            <a:noFill/>
          </a:ln>
        </p:spPr>
      </p:pic>
      <p:sp>
        <p:nvSpPr>
          <p:cNvPr id="220" name="Google Shape;220;p23"/>
          <p:cNvSpPr/>
          <p:nvPr/>
        </p:nvSpPr>
        <p:spPr>
          <a:xfrm>
            <a:off x="280087" y="3746861"/>
            <a:ext cx="2230357" cy="193372"/>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21" name="Google Shape;221;p23"/>
          <p:cNvCxnSpPr/>
          <p:nvPr/>
        </p:nvCxnSpPr>
        <p:spPr>
          <a:xfrm rot="10800000" flipH="1">
            <a:off x="1512916" y="2602730"/>
            <a:ext cx="1630714" cy="1130599"/>
          </a:xfrm>
          <a:prstGeom prst="straightConnector1">
            <a:avLst/>
          </a:prstGeom>
          <a:noFill/>
          <a:ln w="12700" cap="flat" cmpd="sng">
            <a:solidFill>
              <a:srgbClr val="FF0000"/>
            </a:solidFill>
            <a:prstDash val="solid"/>
            <a:miter lim="800000"/>
            <a:headEnd type="none" w="sm" len="sm"/>
            <a:tailEnd type="triangle" w="med" len="med"/>
          </a:ln>
        </p:spPr>
      </p:cxnSp>
      <p:cxnSp>
        <p:nvCxnSpPr>
          <p:cNvPr id="222" name="Google Shape;222;p23"/>
          <p:cNvCxnSpPr>
            <a:stCxn id="215" idx="3"/>
            <a:endCxn id="216" idx="0"/>
          </p:cNvCxnSpPr>
          <p:nvPr/>
        </p:nvCxnSpPr>
        <p:spPr>
          <a:xfrm>
            <a:off x="3834558" y="2466024"/>
            <a:ext cx="1278300" cy="434700"/>
          </a:xfrm>
          <a:prstGeom prst="straightConnector1">
            <a:avLst/>
          </a:prstGeom>
          <a:noFill/>
          <a:ln w="12700" cap="flat" cmpd="sng">
            <a:solidFill>
              <a:srgbClr val="FF0000"/>
            </a:solidFill>
            <a:prstDash val="solid"/>
            <a:miter lim="800000"/>
            <a:headEnd type="none" w="sm" len="sm"/>
            <a:tailEnd type="triangle" w="med" len="med"/>
          </a:ln>
        </p:spPr>
      </p:cxnSp>
      <p:cxnSp>
        <p:nvCxnSpPr>
          <p:cNvPr id="223" name="Google Shape;223;p23"/>
          <p:cNvCxnSpPr>
            <a:stCxn id="216" idx="3"/>
          </p:cNvCxnSpPr>
          <p:nvPr/>
        </p:nvCxnSpPr>
        <p:spPr>
          <a:xfrm>
            <a:off x="7081910" y="3084306"/>
            <a:ext cx="341400" cy="183600"/>
          </a:xfrm>
          <a:prstGeom prst="straightConnector1">
            <a:avLst/>
          </a:prstGeom>
          <a:noFill/>
          <a:ln w="12700" cap="flat" cmpd="sng">
            <a:solidFill>
              <a:srgbClr val="FF0000"/>
            </a:solidFill>
            <a:prstDash val="solid"/>
            <a:miter lim="800000"/>
            <a:headEnd type="none" w="sm" len="sm"/>
            <a:tailEnd type="triangle" w="med" len="med"/>
          </a:ln>
        </p:spPr>
      </p:cxnSp>
      <p:cxnSp>
        <p:nvCxnSpPr>
          <p:cNvPr id="224" name="Google Shape;224;p23"/>
          <p:cNvCxnSpPr>
            <a:stCxn id="217" idx="2"/>
            <a:endCxn id="218" idx="0"/>
          </p:cNvCxnSpPr>
          <p:nvPr/>
        </p:nvCxnSpPr>
        <p:spPr>
          <a:xfrm>
            <a:off x="8302547" y="3733329"/>
            <a:ext cx="738300" cy="643800"/>
          </a:xfrm>
          <a:prstGeom prst="straightConnector1">
            <a:avLst/>
          </a:prstGeom>
          <a:noFill/>
          <a:ln w="12700" cap="flat" cmpd="sng">
            <a:solidFill>
              <a:srgbClr val="FF0000"/>
            </a:solidFill>
            <a:prstDash val="solid"/>
            <a:miter lim="800000"/>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p:nvPr/>
        </p:nvSpPr>
        <p:spPr>
          <a:xfrm>
            <a:off x="362464" y="290038"/>
            <a:ext cx="11508259" cy="6463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dirty="0">
                <a:solidFill>
                  <a:srgbClr val="444444"/>
                </a:solidFill>
                <a:latin typeface="Alegreya Sans"/>
                <a:ea typeface="Alegreya Sans"/>
                <a:cs typeface="Alegreya Sans"/>
                <a:sym typeface="Alegreya Sans"/>
              </a:rPr>
              <a:t>También instalaremos </a:t>
            </a:r>
            <a:r>
              <a:rPr lang="es-ES" sz="1800" b="1" i="0" dirty="0">
                <a:solidFill>
                  <a:srgbClr val="444444"/>
                </a:solidFill>
                <a:latin typeface="Alegreya Sans"/>
                <a:ea typeface="Alegreya Sans"/>
                <a:cs typeface="Alegreya Sans"/>
                <a:sym typeface="Alegreya Sans"/>
              </a:rPr>
              <a:t>Xamarin.Essentials</a:t>
            </a:r>
            <a:r>
              <a:rPr lang="es-ES" sz="1800" b="0" i="0" dirty="0">
                <a:solidFill>
                  <a:srgbClr val="444444"/>
                </a:solidFill>
                <a:latin typeface="Alegreya Sans"/>
                <a:ea typeface="Alegreya Sans"/>
                <a:cs typeface="Alegreya Sans"/>
                <a:sym typeface="Alegreya Sans"/>
              </a:rPr>
              <a:t> para mostrar en un mapa (externo a la aplicación) la posición que obtendremos del Plugin Geolocator</a:t>
            </a:r>
            <a:endParaRPr sz="1800" dirty="0">
              <a:solidFill>
                <a:schemeClr val="dk1"/>
              </a:solidFill>
              <a:latin typeface="Calibri"/>
              <a:ea typeface="Calibri"/>
              <a:cs typeface="Calibri"/>
              <a:sym typeface="Calibri"/>
            </a:endParaRPr>
          </a:p>
        </p:txBody>
      </p:sp>
      <p:pic>
        <p:nvPicPr>
          <p:cNvPr id="230" name="Google Shape;230;p24" descr="Recorte de pantalla"/>
          <p:cNvPicPr preferRelativeResize="0"/>
          <p:nvPr/>
        </p:nvPicPr>
        <p:blipFill rotWithShape="1">
          <a:blip r:embed="rId3">
            <a:alphaModFix/>
          </a:blip>
          <a:srcRect/>
          <a:stretch/>
        </p:blipFill>
        <p:spPr>
          <a:xfrm>
            <a:off x="1740553" y="1094346"/>
            <a:ext cx="8752079" cy="49490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p:nvPr/>
        </p:nvSpPr>
        <p:spPr>
          <a:xfrm>
            <a:off x="334494" y="516239"/>
            <a:ext cx="11453852" cy="6463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dirty="0">
                <a:solidFill>
                  <a:srgbClr val="444444"/>
                </a:solidFill>
                <a:latin typeface="Alegreya Sans"/>
                <a:ea typeface="Alegreya Sans"/>
                <a:cs typeface="Alegreya Sans"/>
                <a:sym typeface="Alegreya Sans"/>
              </a:rPr>
              <a:t>Vamos a nuestro </a:t>
            </a:r>
            <a:r>
              <a:rPr lang="es-ES" sz="1800" dirty="0">
                <a:solidFill>
                  <a:srgbClr val="444444"/>
                </a:solidFill>
                <a:latin typeface="Alegreya Sans"/>
                <a:ea typeface="Alegreya Sans"/>
                <a:cs typeface="Alegreya Sans"/>
                <a:sym typeface="Alegreya Sans"/>
              </a:rPr>
              <a:t>código</a:t>
            </a:r>
            <a:r>
              <a:rPr lang="es-ES" sz="1800" b="0" i="0" dirty="0">
                <a:solidFill>
                  <a:srgbClr val="444444"/>
                </a:solidFill>
                <a:latin typeface="Alegreya Sans"/>
                <a:ea typeface="Alegreya Sans"/>
                <a:cs typeface="Alegreya Sans"/>
                <a:sym typeface="Alegreya Sans"/>
              </a:rPr>
              <a:t>, y en el </a:t>
            </a:r>
            <a:r>
              <a:rPr lang="es-ES" sz="1800" dirty="0">
                <a:solidFill>
                  <a:srgbClr val="444444"/>
                </a:solidFill>
                <a:latin typeface="Alegreya Sans"/>
                <a:ea typeface="Alegreya Sans"/>
                <a:cs typeface="Alegreya Sans"/>
                <a:sym typeface="Alegreya Sans"/>
              </a:rPr>
              <a:t>código</a:t>
            </a:r>
            <a:r>
              <a:rPr lang="es-ES" sz="1800" b="0" i="0" dirty="0">
                <a:solidFill>
                  <a:srgbClr val="444444"/>
                </a:solidFill>
                <a:latin typeface="Alegreya Sans"/>
                <a:ea typeface="Alegreya Sans"/>
                <a:cs typeface="Alegreya Sans"/>
                <a:sym typeface="Alegreya Sans"/>
              </a:rPr>
              <a:t> compartido buscamos MainPage.xaml. Modificamos algunas características como el </a:t>
            </a:r>
            <a:r>
              <a:rPr lang="es-ES" sz="1800" dirty="0">
                <a:solidFill>
                  <a:srgbClr val="444444"/>
                </a:solidFill>
                <a:latin typeface="Alegreya Sans"/>
                <a:ea typeface="Alegreya Sans"/>
                <a:cs typeface="Alegreya Sans"/>
                <a:sym typeface="Alegreya Sans"/>
              </a:rPr>
              <a:t>título</a:t>
            </a:r>
            <a:r>
              <a:rPr lang="es-ES" sz="1800" b="0" i="0" dirty="0">
                <a:solidFill>
                  <a:srgbClr val="444444"/>
                </a:solidFill>
                <a:latin typeface="Alegreya Sans"/>
                <a:ea typeface="Alegreya Sans"/>
                <a:cs typeface="Alegreya Sans"/>
                <a:sym typeface="Alegreya Sans"/>
              </a:rPr>
              <a:t> a mostrar, el tamaño de la letra, el color, el fondo, etc, lo veremos como esto.</a:t>
            </a:r>
            <a:endParaRPr sz="1800" b="0" i="0" dirty="0">
              <a:solidFill>
                <a:srgbClr val="444444"/>
              </a:solidFill>
              <a:latin typeface="Alegreya Sans"/>
              <a:ea typeface="Alegreya Sans"/>
              <a:cs typeface="Alegreya Sans"/>
              <a:sym typeface="Alegreya Sans"/>
            </a:endParaRPr>
          </a:p>
        </p:txBody>
      </p:sp>
      <p:sp>
        <p:nvSpPr>
          <p:cNvPr id="236" name="Google Shape;236;p25"/>
          <p:cNvSpPr/>
          <p:nvPr/>
        </p:nvSpPr>
        <p:spPr>
          <a:xfrm>
            <a:off x="334505" y="139450"/>
            <a:ext cx="3303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b="1" i="0">
                <a:solidFill>
                  <a:srgbClr val="333333"/>
                </a:solidFill>
                <a:latin typeface="Libre Baskerville"/>
                <a:ea typeface="Libre Baskerville"/>
                <a:cs typeface="Libre Baskerville"/>
                <a:sym typeface="Libre Baskerville"/>
              </a:rPr>
              <a:t>MainPage.xaml</a:t>
            </a:r>
            <a:endParaRPr sz="1800" b="0" i="0">
              <a:solidFill>
                <a:srgbClr val="333333"/>
              </a:solidFill>
              <a:latin typeface="Libre Baskerville"/>
              <a:ea typeface="Libre Baskerville"/>
              <a:cs typeface="Libre Baskerville"/>
              <a:sym typeface="Libre Baskerville"/>
            </a:endParaRPr>
          </a:p>
        </p:txBody>
      </p:sp>
      <p:pic>
        <p:nvPicPr>
          <p:cNvPr id="3" name="Imagen 2">
            <a:extLst>
              <a:ext uri="{FF2B5EF4-FFF2-40B4-BE49-F238E27FC236}">
                <a16:creationId xmlns:a16="http://schemas.microsoft.com/office/drawing/2014/main" id="{BD6FFE4A-A682-464A-90B5-057DE0CEE679}"/>
              </a:ext>
            </a:extLst>
          </p:cNvPr>
          <p:cNvPicPr>
            <a:picLocks noChangeAspect="1"/>
          </p:cNvPicPr>
          <p:nvPr/>
        </p:nvPicPr>
        <p:blipFill>
          <a:blip r:embed="rId3"/>
          <a:stretch>
            <a:fillRect/>
          </a:stretch>
        </p:blipFill>
        <p:spPr>
          <a:xfrm>
            <a:off x="4951602" y="1688909"/>
            <a:ext cx="2219635" cy="4020111"/>
          </a:xfrm>
          <a:prstGeom prst="rect">
            <a:avLst/>
          </a:prstGeom>
        </p:spPr>
      </p:pic>
      <p:sp>
        <p:nvSpPr>
          <p:cNvPr id="4" name="Rectángulo 3">
            <a:extLst>
              <a:ext uri="{FF2B5EF4-FFF2-40B4-BE49-F238E27FC236}">
                <a16:creationId xmlns:a16="http://schemas.microsoft.com/office/drawing/2014/main" id="{67B7953F-D879-4A35-BDCB-6905891A72E3}"/>
              </a:ext>
            </a:extLst>
          </p:cNvPr>
          <p:cNvSpPr/>
          <p:nvPr/>
        </p:nvSpPr>
        <p:spPr>
          <a:xfrm>
            <a:off x="5016137" y="2481943"/>
            <a:ext cx="1541417" cy="2525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A0B735A2-C965-404A-B9CC-37D58D066714}"/>
              </a:ext>
            </a:extLst>
          </p:cNvPr>
          <p:cNvSpPr/>
          <p:nvPr/>
        </p:nvSpPr>
        <p:spPr>
          <a:xfrm>
            <a:off x="5160607" y="3260830"/>
            <a:ext cx="1605952" cy="152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6"/>
          <p:cNvSpPr/>
          <p:nvPr/>
        </p:nvSpPr>
        <p:spPr>
          <a:xfrm>
            <a:off x="7724503" y="1035778"/>
            <a:ext cx="4182669" cy="108208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dirty="0">
                <a:solidFill>
                  <a:srgbClr val="444444"/>
                </a:solidFill>
                <a:latin typeface="Alegreya Sans"/>
                <a:ea typeface="Alegreya Sans"/>
                <a:cs typeface="Alegreya Sans"/>
                <a:sym typeface="Alegreya Sans"/>
              </a:rPr>
              <a:t>En los siguientes </a:t>
            </a:r>
            <a:r>
              <a:rPr lang="es-ES" sz="1800" dirty="0">
                <a:solidFill>
                  <a:srgbClr val="444444"/>
                </a:solidFill>
                <a:latin typeface="Alegreya Sans"/>
                <a:ea typeface="Alegreya Sans"/>
                <a:cs typeface="Alegreya Sans"/>
                <a:sym typeface="Alegreya Sans"/>
              </a:rPr>
              <a:t>L</a:t>
            </a:r>
            <a:r>
              <a:rPr lang="es-ES" sz="1800" b="0" i="0" dirty="0">
                <a:solidFill>
                  <a:srgbClr val="444444"/>
                </a:solidFill>
                <a:latin typeface="Alegreya Sans"/>
                <a:ea typeface="Alegreya Sans"/>
                <a:cs typeface="Alegreya Sans"/>
                <a:sym typeface="Alegreya Sans"/>
              </a:rPr>
              <a:t>abel mostraremos la </a:t>
            </a:r>
            <a:r>
              <a:rPr lang="es-ES" sz="1800" b="1" i="0" dirty="0">
                <a:solidFill>
                  <a:srgbClr val="444444"/>
                </a:solidFill>
                <a:latin typeface="Alegreya Sans"/>
                <a:ea typeface="Alegreya Sans"/>
                <a:cs typeface="Alegreya Sans"/>
                <a:sym typeface="Alegreya Sans"/>
              </a:rPr>
              <a:t>longitud</a:t>
            </a:r>
            <a:r>
              <a:rPr lang="es-ES" sz="1800" b="0" i="0" dirty="0">
                <a:solidFill>
                  <a:srgbClr val="444444"/>
                </a:solidFill>
                <a:latin typeface="Alegreya Sans"/>
                <a:ea typeface="Alegreya Sans"/>
                <a:cs typeface="Alegreya Sans"/>
                <a:sym typeface="Alegreya Sans"/>
              </a:rPr>
              <a:t>, </a:t>
            </a:r>
            <a:r>
              <a:rPr lang="es-ES" sz="1800" b="1" i="0" dirty="0">
                <a:solidFill>
                  <a:srgbClr val="444444"/>
                </a:solidFill>
                <a:latin typeface="Alegreya Sans"/>
                <a:ea typeface="Alegreya Sans"/>
                <a:cs typeface="Alegreya Sans"/>
                <a:sym typeface="Alegreya Sans"/>
              </a:rPr>
              <a:t>latitud</a:t>
            </a:r>
            <a:r>
              <a:rPr lang="es-ES" sz="1800" b="0" i="0" dirty="0">
                <a:solidFill>
                  <a:srgbClr val="444444"/>
                </a:solidFill>
                <a:latin typeface="Alegreya Sans"/>
                <a:ea typeface="Alegreya Sans"/>
                <a:cs typeface="Alegreya Sans"/>
                <a:sym typeface="Alegreya Sans"/>
              </a:rPr>
              <a:t> y un </a:t>
            </a:r>
            <a:r>
              <a:rPr lang="es-ES" sz="1800" b="1" i="0" dirty="0">
                <a:solidFill>
                  <a:srgbClr val="444444"/>
                </a:solidFill>
                <a:latin typeface="Alegreya Sans"/>
                <a:ea typeface="Alegreya Sans"/>
                <a:cs typeface="Alegreya Sans"/>
                <a:sym typeface="Alegreya Sans"/>
              </a:rPr>
              <a:t>botón</a:t>
            </a:r>
            <a:r>
              <a:rPr lang="es-ES" sz="1800" b="0" i="0" dirty="0">
                <a:solidFill>
                  <a:srgbClr val="444444"/>
                </a:solidFill>
                <a:latin typeface="Alegreya Sans"/>
                <a:ea typeface="Alegreya Sans"/>
                <a:cs typeface="Alegreya Sans"/>
                <a:sym typeface="Alegreya Sans"/>
              </a:rPr>
              <a:t> que redireccione al mapa de Google (externo).</a:t>
            </a:r>
            <a:endParaRPr sz="1800" b="0" i="0" dirty="0">
              <a:solidFill>
                <a:srgbClr val="444444"/>
              </a:solidFill>
              <a:latin typeface="Alegreya Sans"/>
              <a:ea typeface="Alegreya Sans"/>
              <a:cs typeface="Alegreya Sans"/>
              <a:sym typeface="Alegreya Sans"/>
            </a:endParaRPr>
          </a:p>
        </p:txBody>
      </p:sp>
      <p:sp>
        <p:nvSpPr>
          <p:cNvPr id="244" name="Google Shape;244;p26"/>
          <p:cNvSpPr/>
          <p:nvPr/>
        </p:nvSpPr>
        <p:spPr>
          <a:xfrm>
            <a:off x="8751719" y="533673"/>
            <a:ext cx="2845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i="0">
                <a:solidFill>
                  <a:srgbClr val="333333"/>
                </a:solidFill>
                <a:latin typeface="Libre Baskerville"/>
                <a:ea typeface="Libre Baskerville"/>
                <a:cs typeface="Libre Baskerville"/>
                <a:sym typeface="Libre Baskerville"/>
              </a:rPr>
              <a:t>MainPage.xaml</a:t>
            </a:r>
            <a:endParaRPr sz="1800" b="0" i="0">
              <a:solidFill>
                <a:srgbClr val="333333"/>
              </a:solidFill>
              <a:latin typeface="Libre Baskerville"/>
              <a:ea typeface="Libre Baskerville"/>
              <a:cs typeface="Libre Baskerville"/>
              <a:sym typeface="Libre Baskerville"/>
            </a:endParaRPr>
          </a:p>
        </p:txBody>
      </p:sp>
      <p:sp>
        <p:nvSpPr>
          <p:cNvPr id="9" name="CuadroTexto 8">
            <a:extLst>
              <a:ext uri="{FF2B5EF4-FFF2-40B4-BE49-F238E27FC236}">
                <a16:creationId xmlns:a16="http://schemas.microsoft.com/office/drawing/2014/main" id="{50B994B7-4312-4275-AADF-B465F5AA7A2F}"/>
              </a:ext>
            </a:extLst>
          </p:cNvPr>
          <p:cNvSpPr txBox="1"/>
          <p:nvPr/>
        </p:nvSpPr>
        <p:spPr>
          <a:xfrm>
            <a:off x="145491" y="151179"/>
            <a:ext cx="7439674" cy="6771084"/>
          </a:xfrm>
          <a:prstGeom prst="rect">
            <a:avLst/>
          </a:prstGeom>
          <a:noFill/>
        </p:spPr>
        <p:txBody>
          <a:bodyPr wrap="square">
            <a:spAutoFit/>
          </a:bodyPr>
          <a:lstStyle/>
          <a:p>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StackLayout</a:t>
            </a:r>
            <a:r>
              <a:rPr lang="es-ES" sz="700" dirty="0">
                <a:solidFill>
                  <a:srgbClr val="0000FF"/>
                </a:solidFill>
                <a:latin typeface="Consolas" panose="020B0609020204030204" pitchFamily="49" charset="0"/>
              </a:rPr>
              <a:t>&gt;</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StackLayout</a:t>
            </a:r>
            <a:r>
              <a:rPr lang="es-ES" sz="700" dirty="0">
                <a:solidFill>
                  <a:srgbClr val="FF0000"/>
                </a:solidFill>
                <a:latin typeface="Consolas" panose="020B0609020204030204" pitchFamily="49" charset="0"/>
              </a:rPr>
              <a:t> Margin</a:t>
            </a:r>
            <a:r>
              <a:rPr lang="es-ES" sz="700" dirty="0">
                <a:solidFill>
                  <a:srgbClr val="0000FF"/>
                </a:solidFill>
                <a:latin typeface="Consolas" panose="020B0609020204030204" pitchFamily="49" charset="0"/>
              </a:rPr>
              <a:t>="5"&gt;</a:t>
            </a:r>
            <a:endParaRPr lang="es-ES" sz="700" dirty="0">
              <a:solidFill>
                <a:srgbClr val="000000"/>
              </a:solidFill>
              <a:latin typeface="Consolas" panose="020B0609020204030204" pitchFamily="49" charset="0"/>
            </a:endParaRPr>
          </a:p>
          <a:p>
            <a:pPr algn="ctr"/>
            <a:endParaRPr lang="es-ES" sz="700" dirty="0">
              <a:solidFill>
                <a:srgbClr val="000000"/>
              </a:solidFill>
              <a:latin typeface="Consolas" panose="020B0609020204030204" pitchFamily="49" charset="0"/>
            </a:endParaRPr>
          </a:p>
          <a:p>
            <a:r>
              <a:rPr lang="en-US" sz="700" dirty="0">
                <a:solidFill>
                  <a:srgbClr val="000000"/>
                </a:solidFill>
                <a:latin typeface="Consolas" panose="020B0609020204030204" pitchFamily="49" charset="0"/>
              </a:rPr>
              <a:t>            </a:t>
            </a:r>
            <a:r>
              <a:rPr lang="en-US" sz="700" dirty="0">
                <a:solidFill>
                  <a:srgbClr val="0000FF"/>
                </a:solidFill>
                <a:latin typeface="Consolas" panose="020B0609020204030204" pitchFamily="49" charset="0"/>
              </a:rPr>
              <a:t>&lt;</a:t>
            </a:r>
            <a:r>
              <a:rPr lang="en-US" sz="700" dirty="0">
                <a:solidFill>
                  <a:srgbClr val="A31515"/>
                </a:solidFill>
                <a:latin typeface="Consolas" panose="020B0609020204030204" pitchFamily="49" charset="0"/>
              </a:rPr>
              <a:t>Frame</a:t>
            </a:r>
            <a:r>
              <a:rPr lang="en-US" sz="700" dirty="0">
                <a:solidFill>
                  <a:srgbClr val="FF0000"/>
                </a:solidFill>
                <a:latin typeface="Consolas" panose="020B0609020204030204" pitchFamily="49" charset="0"/>
              </a:rPr>
              <a:t> BackgroundColor</a:t>
            </a:r>
            <a:r>
              <a:rPr lang="en-US" sz="700" dirty="0">
                <a:solidFill>
                  <a:srgbClr val="0000FF"/>
                </a:solidFill>
                <a:latin typeface="Consolas" panose="020B0609020204030204" pitchFamily="49" charset="0"/>
              </a:rPr>
              <a:t>="#f1c40f"</a:t>
            </a:r>
            <a:r>
              <a:rPr lang="en-US" sz="700" dirty="0">
                <a:solidFill>
                  <a:srgbClr val="FF0000"/>
                </a:solidFill>
                <a:latin typeface="Consolas" panose="020B0609020204030204" pitchFamily="49" charset="0"/>
              </a:rPr>
              <a:t> Padding</a:t>
            </a:r>
            <a:r>
              <a:rPr lang="en-US" sz="700" dirty="0">
                <a:solidFill>
                  <a:srgbClr val="0000FF"/>
                </a:solidFill>
                <a:latin typeface="Consolas" panose="020B0609020204030204" pitchFamily="49" charset="0"/>
              </a:rPr>
              <a:t>="20"</a:t>
            </a:r>
            <a:r>
              <a:rPr lang="en-US" sz="700" dirty="0">
                <a:solidFill>
                  <a:srgbClr val="FF0000"/>
                </a:solidFill>
                <a:latin typeface="Consolas" panose="020B0609020204030204" pitchFamily="49" charset="0"/>
              </a:rPr>
              <a:t> CornerRadius</a:t>
            </a:r>
            <a:r>
              <a:rPr lang="en-US" sz="700" dirty="0">
                <a:solidFill>
                  <a:srgbClr val="0000FF"/>
                </a:solidFill>
                <a:latin typeface="Consolas" panose="020B0609020204030204" pitchFamily="49" charset="0"/>
              </a:rPr>
              <a:t>="0"&gt;</a:t>
            </a:r>
            <a:endParaRPr lang="en-US" sz="700" dirty="0">
              <a:solidFill>
                <a:srgbClr val="000000"/>
              </a:solidFill>
              <a:latin typeface="Consolas" panose="020B0609020204030204" pitchFamily="49" charset="0"/>
            </a:endParaRPr>
          </a:p>
          <a:p>
            <a:pPr algn="ctr"/>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Label</a:t>
            </a:r>
            <a:r>
              <a:rPr lang="es-ES" sz="700" dirty="0">
                <a:solidFill>
                  <a:srgbClr val="FF0000"/>
                </a:solidFill>
                <a:latin typeface="Consolas" panose="020B0609020204030204" pitchFamily="49" charset="0"/>
              </a:rPr>
              <a:t> Text</a:t>
            </a:r>
            <a:r>
              <a:rPr lang="es-ES" sz="700" dirty="0">
                <a:solidFill>
                  <a:srgbClr val="0000FF"/>
                </a:solidFill>
                <a:latin typeface="Consolas" panose="020B0609020204030204" pitchFamily="49" charset="0"/>
              </a:rPr>
              <a:t>="GPS Seccion-710"</a:t>
            </a:r>
            <a:r>
              <a:rPr lang="es-ES" sz="700" dirty="0">
                <a:solidFill>
                  <a:srgbClr val="FF0000"/>
                </a:solidFill>
                <a:latin typeface="Consolas" panose="020B0609020204030204" pitchFamily="49" charset="0"/>
              </a:rPr>
              <a:t> HorizontalTextAlignment</a:t>
            </a:r>
            <a:r>
              <a:rPr lang="es-ES" sz="700" dirty="0">
                <a:solidFill>
                  <a:srgbClr val="0000FF"/>
                </a:solidFill>
                <a:latin typeface="Consolas" panose="020B0609020204030204" pitchFamily="49" charset="0"/>
              </a:rPr>
              <a:t>="Center"</a:t>
            </a:r>
            <a:r>
              <a:rPr lang="es-ES" sz="700" dirty="0">
                <a:solidFill>
                  <a:srgbClr val="FF0000"/>
                </a:solidFill>
                <a:latin typeface="Consolas" panose="020B0609020204030204" pitchFamily="49" charset="0"/>
              </a:rPr>
              <a:t> TextColor</a:t>
            </a:r>
            <a:r>
              <a:rPr lang="es-ES" sz="700" dirty="0">
                <a:solidFill>
                  <a:srgbClr val="0000FF"/>
                </a:solidFill>
                <a:latin typeface="Consolas" panose="020B0609020204030204" pitchFamily="49" charset="0"/>
              </a:rPr>
              <a:t>="#192a56"</a:t>
            </a:r>
            <a:r>
              <a:rPr lang="es-ES" sz="700" dirty="0">
                <a:solidFill>
                  <a:srgbClr val="FF0000"/>
                </a:solidFill>
                <a:latin typeface="Consolas" panose="020B0609020204030204" pitchFamily="49" charset="0"/>
              </a:rPr>
              <a:t> FontSize</a:t>
            </a:r>
            <a:r>
              <a:rPr lang="es-ES" sz="700" dirty="0">
                <a:solidFill>
                  <a:srgbClr val="0000FF"/>
                </a:solidFill>
                <a:latin typeface="Consolas" panose="020B0609020204030204" pitchFamily="49" charset="0"/>
              </a:rPr>
              <a:t>="25"</a:t>
            </a:r>
            <a:r>
              <a:rPr lang="es-ES" sz="700" dirty="0">
                <a:solidFill>
                  <a:srgbClr val="FF0000"/>
                </a:solidFill>
                <a:latin typeface="Consolas" panose="020B0609020204030204" pitchFamily="49" charset="0"/>
              </a:rPr>
              <a:t> FontAttributes</a:t>
            </a:r>
            <a:r>
              <a:rPr lang="es-ES" sz="700" dirty="0">
                <a:solidFill>
                  <a:srgbClr val="0000FF"/>
                </a:solidFill>
                <a:latin typeface="Consolas" panose="020B0609020204030204" pitchFamily="49" charset="0"/>
              </a:rPr>
              <a:t>="Bold"/&gt;</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Frame</a:t>
            </a:r>
            <a:r>
              <a:rPr lang="es-ES" sz="700" dirty="0">
                <a:solidFill>
                  <a:srgbClr val="0000FF"/>
                </a:solidFill>
                <a:latin typeface="Consolas" panose="020B0609020204030204" pitchFamily="49" charset="0"/>
              </a:rPr>
              <a:t>&gt;</a:t>
            </a:r>
            <a:endParaRPr lang="es-ES" sz="700" dirty="0">
              <a:solidFill>
                <a:srgbClr val="000000"/>
              </a:solidFill>
              <a:latin typeface="Consolas" panose="020B0609020204030204" pitchFamily="49" charset="0"/>
            </a:endParaRPr>
          </a:p>
          <a:p>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Image</a:t>
            </a:r>
            <a:r>
              <a:rPr lang="es-ES" sz="700" dirty="0">
                <a:solidFill>
                  <a:srgbClr val="FF0000"/>
                </a:solidFill>
                <a:latin typeface="Consolas" panose="020B0609020204030204" pitchFamily="49" charset="0"/>
              </a:rPr>
              <a:t> Source</a:t>
            </a:r>
            <a:r>
              <a:rPr lang="es-ES" sz="700" dirty="0">
                <a:solidFill>
                  <a:srgbClr val="0000FF"/>
                </a:solidFill>
                <a:latin typeface="Consolas" panose="020B0609020204030204" pitchFamily="49" charset="0"/>
              </a:rPr>
              <a:t>="https://cdn.icon-icons.com/icons2/1494/PNG/512/gps_102930.png"</a:t>
            </a:r>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Aspect</a:t>
            </a:r>
            <a:r>
              <a:rPr lang="es-ES" sz="700" dirty="0">
                <a:solidFill>
                  <a:srgbClr val="0000FF"/>
                </a:solidFill>
                <a:latin typeface="Consolas" panose="020B0609020204030204" pitchFamily="49" charset="0"/>
              </a:rPr>
              <a:t>="Fill"</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HeightRequest</a:t>
            </a:r>
            <a:r>
              <a:rPr lang="es-ES" sz="700" dirty="0">
                <a:solidFill>
                  <a:srgbClr val="0000FF"/>
                </a:solidFill>
                <a:latin typeface="Consolas" panose="020B0609020204030204" pitchFamily="49" charset="0"/>
              </a:rPr>
              <a:t>="250"</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WidthRequest</a:t>
            </a:r>
            <a:r>
              <a:rPr lang="es-ES" sz="700" dirty="0">
                <a:solidFill>
                  <a:srgbClr val="0000FF"/>
                </a:solidFill>
                <a:latin typeface="Consolas" panose="020B0609020204030204" pitchFamily="49" charset="0"/>
              </a:rPr>
              <a:t>="250"</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HorizontalOptions</a:t>
            </a:r>
            <a:r>
              <a:rPr lang="es-ES" sz="700" dirty="0">
                <a:solidFill>
                  <a:srgbClr val="0000FF"/>
                </a:solidFill>
                <a:latin typeface="Consolas" panose="020B0609020204030204" pitchFamily="49" charset="0"/>
              </a:rPr>
              <a:t>="Center" /&gt;</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Label</a:t>
            </a:r>
            <a:r>
              <a:rPr lang="es-ES" sz="700" dirty="0">
                <a:solidFill>
                  <a:srgbClr val="FF0000"/>
                </a:solidFill>
                <a:latin typeface="Consolas" panose="020B0609020204030204" pitchFamily="49" charset="0"/>
              </a:rPr>
              <a:t> x</a:t>
            </a:r>
            <a:r>
              <a:rPr lang="es-ES" sz="700" dirty="0">
                <a:solidFill>
                  <a:srgbClr val="0000FF"/>
                </a:solidFill>
                <a:latin typeface="Consolas" panose="020B0609020204030204" pitchFamily="49" charset="0"/>
              </a:rPr>
              <a:t>:</a:t>
            </a:r>
            <a:r>
              <a:rPr lang="es-ES" sz="700" dirty="0">
                <a:solidFill>
                  <a:srgbClr val="FF0000"/>
                </a:solidFill>
                <a:latin typeface="Consolas" panose="020B0609020204030204" pitchFamily="49" charset="0"/>
              </a:rPr>
              <a:t>Name</a:t>
            </a:r>
            <a:r>
              <a:rPr lang="es-ES" sz="700" dirty="0">
                <a:solidFill>
                  <a:srgbClr val="0000FF"/>
                </a:solidFill>
                <a:latin typeface="Consolas" panose="020B0609020204030204" pitchFamily="49" charset="0"/>
              </a:rPr>
              <a:t>="label"</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Text</a:t>
            </a:r>
            <a:r>
              <a:rPr lang="es-ES" sz="700" dirty="0">
                <a:solidFill>
                  <a:srgbClr val="0000FF"/>
                </a:solidFill>
                <a:latin typeface="Consolas" panose="020B0609020204030204" pitchFamily="49" charset="0"/>
              </a:rPr>
              <a:t>="El Plugin Geolocator es un complemento multiplataforma simple el cual sirve para obtener la ubicación del GPS"</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FontSize</a:t>
            </a:r>
            <a:r>
              <a:rPr lang="es-ES" sz="700" dirty="0">
                <a:solidFill>
                  <a:srgbClr val="0000FF"/>
                </a:solidFill>
                <a:latin typeface="Consolas" panose="020B0609020204030204" pitchFamily="49" charset="0"/>
              </a:rPr>
              <a:t>="16"</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HorizontalTextAlignment</a:t>
            </a:r>
            <a:r>
              <a:rPr lang="es-ES" sz="700" dirty="0">
                <a:solidFill>
                  <a:srgbClr val="0000FF"/>
                </a:solidFill>
                <a:latin typeface="Consolas" panose="020B0609020204030204" pitchFamily="49" charset="0"/>
              </a:rPr>
              <a:t>="Center"</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VerticalOptions</a:t>
            </a:r>
            <a:r>
              <a:rPr lang="es-ES" sz="700" dirty="0">
                <a:solidFill>
                  <a:srgbClr val="0000FF"/>
                </a:solidFill>
                <a:latin typeface="Consolas" panose="020B0609020204030204" pitchFamily="49" charset="0"/>
              </a:rPr>
              <a:t>="CenterAndExpand"</a:t>
            </a:r>
            <a:r>
              <a:rPr lang="es-ES" sz="700" dirty="0">
                <a:solidFill>
                  <a:srgbClr val="000000"/>
                </a:solidFill>
                <a:latin typeface="Consolas" panose="020B0609020204030204" pitchFamily="49" charset="0"/>
              </a:rPr>
              <a:t> </a:t>
            </a: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 /&gt;</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Label</a:t>
            </a:r>
            <a:r>
              <a:rPr lang="es-ES" sz="700" dirty="0">
                <a:solidFill>
                  <a:srgbClr val="FF0000"/>
                </a:solidFill>
                <a:latin typeface="Consolas" panose="020B0609020204030204" pitchFamily="49" charset="0"/>
              </a:rPr>
              <a:t> Text</a:t>
            </a:r>
            <a:r>
              <a:rPr lang="es-ES" sz="700" dirty="0">
                <a:solidFill>
                  <a:srgbClr val="0000FF"/>
                </a:solidFill>
                <a:latin typeface="Consolas" panose="020B0609020204030204" pitchFamily="49" charset="0"/>
              </a:rPr>
              <a:t>="Latitud: "</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Padding</a:t>
            </a:r>
            <a:r>
              <a:rPr lang="es-ES" sz="700" dirty="0">
                <a:solidFill>
                  <a:srgbClr val="0000FF"/>
                </a:solidFill>
                <a:latin typeface="Consolas" panose="020B0609020204030204" pitchFamily="49" charset="0"/>
              </a:rPr>
              <a:t>="10"</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Margin</a:t>
            </a:r>
            <a:r>
              <a:rPr lang="es-ES" sz="700" dirty="0">
                <a:solidFill>
                  <a:srgbClr val="0000FF"/>
                </a:solidFill>
                <a:latin typeface="Consolas" panose="020B0609020204030204" pitchFamily="49" charset="0"/>
              </a:rPr>
              <a:t>="1"</a:t>
            </a:r>
            <a:r>
              <a:rPr lang="es-ES" sz="700" dirty="0">
                <a:solidFill>
                  <a:srgbClr val="000000"/>
                </a:solidFill>
                <a:latin typeface="Consolas" panose="020B0609020204030204" pitchFamily="49" charset="0"/>
              </a:rPr>
              <a:t> </a:t>
            </a: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HorizontalTextAlignment</a:t>
            </a:r>
            <a:r>
              <a:rPr lang="es-ES" sz="700" dirty="0">
                <a:solidFill>
                  <a:srgbClr val="0000FF"/>
                </a:solidFill>
                <a:latin typeface="Consolas" panose="020B0609020204030204" pitchFamily="49" charset="0"/>
              </a:rPr>
              <a:t>="Center"</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VerticalOptions</a:t>
            </a:r>
            <a:r>
              <a:rPr lang="es-ES" sz="700" dirty="0">
                <a:solidFill>
                  <a:srgbClr val="0000FF"/>
                </a:solidFill>
                <a:latin typeface="Consolas" panose="020B0609020204030204" pitchFamily="49" charset="0"/>
              </a:rPr>
              <a:t>="CenterAndExpand"</a:t>
            </a:r>
            <a:r>
              <a:rPr lang="es-ES" sz="700" dirty="0">
                <a:solidFill>
                  <a:srgbClr val="000000"/>
                </a:solidFill>
                <a:latin typeface="Consolas" panose="020B0609020204030204" pitchFamily="49" charset="0"/>
              </a:rPr>
              <a:t> </a:t>
            </a: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FontAttributes</a:t>
            </a:r>
            <a:r>
              <a:rPr lang="es-ES" sz="700" dirty="0">
                <a:solidFill>
                  <a:srgbClr val="0000FF"/>
                </a:solidFill>
                <a:latin typeface="Consolas" panose="020B0609020204030204" pitchFamily="49" charset="0"/>
              </a:rPr>
              <a:t>="Bold"</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FontSize</a:t>
            </a:r>
            <a:r>
              <a:rPr lang="es-ES" sz="700" dirty="0">
                <a:solidFill>
                  <a:srgbClr val="0000FF"/>
                </a:solidFill>
                <a:latin typeface="Consolas" panose="020B0609020204030204" pitchFamily="49" charset="0"/>
              </a:rPr>
              <a:t>="20"</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 /&gt;</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Label</a:t>
            </a:r>
            <a:r>
              <a:rPr lang="es-ES" sz="700" dirty="0">
                <a:solidFill>
                  <a:srgbClr val="FF0000"/>
                </a:solidFill>
                <a:latin typeface="Consolas" panose="020B0609020204030204" pitchFamily="49" charset="0"/>
              </a:rPr>
              <a:t> x</a:t>
            </a:r>
            <a:r>
              <a:rPr lang="es-ES" sz="700" dirty="0">
                <a:solidFill>
                  <a:srgbClr val="0000FF"/>
                </a:solidFill>
                <a:latin typeface="Consolas" panose="020B0609020204030204" pitchFamily="49" charset="0"/>
              </a:rPr>
              <a:t>:</a:t>
            </a:r>
            <a:r>
              <a:rPr lang="es-ES" sz="700" dirty="0">
                <a:solidFill>
                  <a:srgbClr val="FF0000"/>
                </a:solidFill>
                <a:latin typeface="Consolas" panose="020B0609020204030204" pitchFamily="49" charset="0"/>
              </a:rPr>
              <a:t>Name</a:t>
            </a:r>
            <a:r>
              <a:rPr lang="es-ES" sz="700" dirty="0">
                <a:solidFill>
                  <a:srgbClr val="0000FF"/>
                </a:solidFill>
                <a:latin typeface="Consolas" panose="020B0609020204030204" pitchFamily="49" charset="0"/>
              </a:rPr>
              <a:t> ="lat"</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HorizontalTextAlignment</a:t>
            </a:r>
            <a:r>
              <a:rPr lang="es-ES" sz="700" dirty="0">
                <a:solidFill>
                  <a:srgbClr val="0000FF"/>
                </a:solidFill>
                <a:latin typeface="Consolas" panose="020B0609020204030204" pitchFamily="49" charset="0"/>
              </a:rPr>
              <a:t>="Center"</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VerticalOptions</a:t>
            </a:r>
            <a:r>
              <a:rPr lang="es-ES" sz="700" dirty="0">
                <a:solidFill>
                  <a:srgbClr val="0000FF"/>
                </a:solidFill>
                <a:latin typeface="Consolas" panose="020B0609020204030204" pitchFamily="49" charset="0"/>
              </a:rPr>
              <a:t>="CenterAndExpand"</a:t>
            </a:r>
            <a:r>
              <a:rPr lang="es-ES" sz="700" dirty="0">
                <a:solidFill>
                  <a:srgbClr val="000000"/>
                </a:solidFill>
                <a:latin typeface="Consolas" panose="020B0609020204030204" pitchFamily="49" charset="0"/>
              </a:rPr>
              <a:t> </a:t>
            </a: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FontAttributes</a:t>
            </a:r>
            <a:r>
              <a:rPr lang="es-ES" sz="700" dirty="0">
                <a:solidFill>
                  <a:srgbClr val="0000FF"/>
                </a:solidFill>
                <a:latin typeface="Consolas" panose="020B0609020204030204" pitchFamily="49" charset="0"/>
              </a:rPr>
              <a:t>="Bold"</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FontSize</a:t>
            </a:r>
            <a:r>
              <a:rPr lang="es-ES" sz="700" dirty="0">
                <a:solidFill>
                  <a:srgbClr val="0000FF"/>
                </a:solidFill>
                <a:latin typeface="Consolas" panose="020B0609020204030204" pitchFamily="49" charset="0"/>
              </a:rPr>
              <a:t>="20"</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TextColor</a:t>
            </a:r>
            <a:r>
              <a:rPr lang="es-ES" sz="700" dirty="0">
                <a:solidFill>
                  <a:srgbClr val="0000FF"/>
                </a:solidFill>
                <a:latin typeface="Consolas" panose="020B0609020204030204" pitchFamily="49" charset="0"/>
              </a:rPr>
              <a:t>="#1B1464"</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 /&gt;</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Label</a:t>
            </a:r>
            <a:r>
              <a:rPr lang="es-ES" sz="700" dirty="0">
                <a:solidFill>
                  <a:srgbClr val="FF0000"/>
                </a:solidFill>
                <a:latin typeface="Consolas" panose="020B0609020204030204" pitchFamily="49" charset="0"/>
              </a:rPr>
              <a:t> Text</a:t>
            </a:r>
            <a:r>
              <a:rPr lang="es-ES" sz="700" dirty="0">
                <a:solidFill>
                  <a:srgbClr val="0000FF"/>
                </a:solidFill>
                <a:latin typeface="Consolas" panose="020B0609020204030204" pitchFamily="49" charset="0"/>
              </a:rPr>
              <a:t>="Longitud:"</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Padding</a:t>
            </a:r>
            <a:r>
              <a:rPr lang="es-ES" sz="700" dirty="0">
                <a:solidFill>
                  <a:srgbClr val="0000FF"/>
                </a:solidFill>
                <a:latin typeface="Consolas" panose="020B0609020204030204" pitchFamily="49" charset="0"/>
              </a:rPr>
              <a:t>="10"</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Margin</a:t>
            </a:r>
            <a:r>
              <a:rPr lang="es-ES" sz="700" dirty="0">
                <a:solidFill>
                  <a:srgbClr val="0000FF"/>
                </a:solidFill>
                <a:latin typeface="Consolas" panose="020B0609020204030204" pitchFamily="49" charset="0"/>
              </a:rPr>
              <a:t>="1"</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HorizontalTextAlignment</a:t>
            </a:r>
            <a:r>
              <a:rPr lang="es-ES" sz="700" dirty="0">
                <a:solidFill>
                  <a:srgbClr val="0000FF"/>
                </a:solidFill>
                <a:latin typeface="Consolas" panose="020B0609020204030204" pitchFamily="49" charset="0"/>
              </a:rPr>
              <a:t>="Center"</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VerticalOptions</a:t>
            </a:r>
            <a:r>
              <a:rPr lang="es-ES" sz="700" dirty="0">
                <a:solidFill>
                  <a:srgbClr val="0000FF"/>
                </a:solidFill>
                <a:latin typeface="Consolas" panose="020B0609020204030204" pitchFamily="49" charset="0"/>
              </a:rPr>
              <a:t>="CenterAndExpand"</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FontAttributes</a:t>
            </a:r>
            <a:r>
              <a:rPr lang="es-ES" sz="700" dirty="0">
                <a:solidFill>
                  <a:srgbClr val="0000FF"/>
                </a:solidFill>
                <a:latin typeface="Consolas" panose="020B0609020204030204" pitchFamily="49" charset="0"/>
              </a:rPr>
              <a:t>="Bold"</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FontSize</a:t>
            </a:r>
            <a:r>
              <a:rPr lang="es-ES" sz="700" dirty="0">
                <a:solidFill>
                  <a:srgbClr val="0000FF"/>
                </a:solidFill>
                <a:latin typeface="Consolas" panose="020B0609020204030204" pitchFamily="49" charset="0"/>
              </a:rPr>
              <a:t>="20"/&gt;</a:t>
            </a:r>
            <a:endParaRPr lang="es-ES" sz="700" dirty="0">
              <a:solidFill>
                <a:srgbClr val="000000"/>
              </a:solidFill>
              <a:latin typeface="Consolas" panose="020B0609020204030204" pitchFamily="49" charset="0"/>
            </a:endParaRPr>
          </a:p>
          <a:p>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Label</a:t>
            </a:r>
            <a:r>
              <a:rPr lang="es-ES" sz="700" dirty="0">
                <a:solidFill>
                  <a:srgbClr val="FF0000"/>
                </a:solidFill>
                <a:latin typeface="Consolas" panose="020B0609020204030204" pitchFamily="49" charset="0"/>
              </a:rPr>
              <a:t> x</a:t>
            </a:r>
            <a:r>
              <a:rPr lang="es-ES" sz="700" dirty="0">
                <a:solidFill>
                  <a:srgbClr val="0000FF"/>
                </a:solidFill>
                <a:latin typeface="Consolas" panose="020B0609020204030204" pitchFamily="49" charset="0"/>
              </a:rPr>
              <a:t>:</a:t>
            </a:r>
            <a:r>
              <a:rPr lang="es-ES" sz="700" dirty="0">
                <a:solidFill>
                  <a:srgbClr val="FF0000"/>
                </a:solidFill>
                <a:latin typeface="Consolas" panose="020B0609020204030204" pitchFamily="49" charset="0"/>
              </a:rPr>
              <a:t>Name</a:t>
            </a:r>
            <a:r>
              <a:rPr lang="es-ES" sz="700" dirty="0">
                <a:solidFill>
                  <a:srgbClr val="0000FF"/>
                </a:solidFill>
                <a:latin typeface="Consolas" panose="020B0609020204030204" pitchFamily="49" charset="0"/>
              </a:rPr>
              <a:t> ="lon"</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HorizontalTextAlignment</a:t>
            </a:r>
            <a:r>
              <a:rPr lang="es-ES" sz="700" dirty="0">
                <a:solidFill>
                  <a:srgbClr val="0000FF"/>
                </a:solidFill>
                <a:latin typeface="Consolas" panose="020B0609020204030204" pitchFamily="49" charset="0"/>
              </a:rPr>
              <a:t>="Center"</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VerticalOptions</a:t>
            </a:r>
            <a:r>
              <a:rPr lang="es-ES" sz="700" dirty="0">
                <a:solidFill>
                  <a:srgbClr val="0000FF"/>
                </a:solidFill>
                <a:latin typeface="Consolas" panose="020B0609020204030204" pitchFamily="49" charset="0"/>
              </a:rPr>
              <a:t>="CenterAndExpand"</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FontAttributes</a:t>
            </a:r>
            <a:r>
              <a:rPr lang="es-ES" sz="700" dirty="0">
                <a:solidFill>
                  <a:srgbClr val="0000FF"/>
                </a:solidFill>
                <a:latin typeface="Consolas" panose="020B0609020204030204" pitchFamily="49" charset="0"/>
              </a:rPr>
              <a:t>="Bold"</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FontSize</a:t>
            </a:r>
            <a:r>
              <a:rPr lang="es-ES" sz="700" dirty="0">
                <a:solidFill>
                  <a:srgbClr val="0000FF"/>
                </a:solidFill>
                <a:latin typeface="Consolas" panose="020B0609020204030204" pitchFamily="49" charset="0"/>
              </a:rPr>
              <a:t>="20"</a:t>
            </a:r>
            <a:r>
              <a:rPr lang="es-ES" sz="700" dirty="0">
                <a:solidFill>
                  <a:srgbClr val="000000"/>
                </a:solidFill>
                <a:latin typeface="Consolas" panose="020B0609020204030204" pitchFamily="49" charset="0"/>
              </a:rPr>
              <a:t> </a:t>
            </a: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TextColor</a:t>
            </a:r>
            <a:r>
              <a:rPr lang="es-ES" sz="700" dirty="0">
                <a:solidFill>
                  <a:srgbClr val="0000FF"/>
                </a:solidFill>
                <a:latin typeface="Consolas" panose="020B0609020204030204" pitchFamily="49" charset="0"/>
              </a:rPr>
              <a:t>="#1B1464"/&gt;</a:t>
            </a:r>
            <a:endParaRPr lang="es-ES" sz="700" dirty="0">
              <a:latin typeface="Consolas" panose="020B0609020204030204" pitchFamily="49" charset="0"/>
            </a:endParaRPr>
          </a:p>
          <a:p>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Button</a:t>
            </a:r>
            <a:r>
              <a:rPr lang="es-ES" sz="700" dirty="0">
                <a:solidFill>
                  <a:srgbClr val="FF0000"/>
                </a:solidFill>
                <a:latin typeface="Consolas" panose="020B0609020204030204" pitchFamily="49" charset="0"/>
              </a:rPr>
              <a:t> Text</a:t>
            </a:r>
            <a:r>
              <a:rPr lang="es-ES" sz="700" dirty="0">
                <a:solidFill>
                  <a:srgbClr val="0000FF"/>
                </a:solidFill>
                <a:latin typeface="Consolas" panose="020B0609020204030204" pitchFamily="49" charset="0"/>
              </a:rPr>
              <a:t>="Mostrar Mapa"</a:t>
            </a:r>
            <a:r>
              <a:rPr lang="es-ES" sz="700" dirty="0">
                <a:solidFill>
                  <a:srgbClr val="FF0000"/>
                </a:solidFill>
                <a:latin typeface="Consolas" panose="020B0609020204030204" pitchFamily="49" charset="0"/>
              </a:rPr>
              <a:t> x</a:t>
            </a:r>
            <a:r>
              <a:rPr lang="es-ES" sz="700" dirty="0">
                <a:solidFill>
                  <a:srgbClr val="0000FF"/>
                </a:solidFill>
                <a:latin typeface="Consolas" panose="020B0609020204030204" pitchFamily="49" charset="0"/>
              </a:rPr>
              <a:t>:</a:t>
            </a:r>
            <a:r>
              <a:rPr lang="es-ES" sz="700" dirty="0">
                <a:solidFill>
                  <a:srgbClr val="FF0000"/>
                </a:solidFill>
                <a:latin typeface="Consolas" panose="020B0609020204030204" pitchFamily="49" charset="0"/>
              </a:rPr>
              <a:t>Name</a:t>
            </a:r>
            <a:r>
              <a:rPr lang="es-ES" sz="700" dirty="0">
                <a:solidFill>
                  <a:srgbClr val="0000FF"/>
                </a:solidFill>
                <a:latin typeface="Consolas" panose="020B0609020204030204" pitchFamily="49" charset="0"/>
              </a:rPr>
              <a:t>="VerMapa"</a:t>
            </a:r>
            <a:r>
              <a:rPr lang="es-ES" sz="700" dirty="0">
                <a:solidFill>
                  <a:srgbClr val="FF0000"/>
                </a:solidFill>
                <a:latin typeface="Consolas" panose="020B0609020204030204" pitchFamily="49" charset="0"/>
              </a:rPr>
              <a:t> Clicked</a:t>
            </a:r>
            <a:r>
              <a:rPr lang="es-ES" sz="700" dirty="0">
                <a:solidFill>
                  <a:srgbClr val="0000FF"/>
                </a:solidFill>
                <a:latin typeface="Consolas" panose="020B0609020204030204" pitchFamily="49" charset="0"/>
              </a:rPr>
              <a:t>="VerMapa_Clicked"</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Padding</a:t>
            </a:r>
            <a:r>
              <a:rPr lang="es-ES" sz="700" dirty="0">
                <a:solidFill>
                  <a:srgbClr val="0000FF"/>
                </a:solidFill>
                <a:latin typeface="Consolas" panose="020B0609020204030204" pitchFamily="49" charset="0"/>
              </a:rPr>
              <a:t>="5"</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TextColor</a:t>
            </a:r>
            <a:r>
              <a:rPr lang="es-ES" sz="700" dirty="0">
                <a:solidFill>
                  <a:srgbClr val="0000FF"/>
                </a:solidFill>
                <a:latin typeface="Consolas" panose="020B0609020204030204" pitchFamily="49" charset="0"/>
              </a:rPr>
              <a:t>="#192a56"</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FontSize</a:t>
            </a:r>
            <a:r>
              <a:rPr lang="es-ES" sz="700" dirty="0">
                <a:solidFill>
                  <a:srgbClr val="0000FF"/>
                </a:solidFill>
                <a:latin typeface="Consolas" panose="020B0609020204030204" pitchFamily="49" charset="0"/>
              </a:rPr>
              <a:t>="20"</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FontAttributes</a:t>
            </a:r>
            <a:r>
              <a:rPr lang="es-ES" sz="700" dirty="0">
                <a:solidFill>
                  <a:srgbClr val="0000FF"/>
                </a:solidFill>
                <a:latin typeface="Consolas" panose="020B0609020204030204" pitchFamily="49" charset="0"/>
              </a:rPr>
              <a:t>="Bold"</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BackgroundColor</a:t>
            </a:r>
            <a:r>
              <a:rPr lang="es-ES" sz="700" dirty="0">
                <a:solidFill>
                  <a:srgbClr val="0000FF"/>
                </a:solidFill>
                <a:latin typeface="Consolas" panose="020B0609020204030204" pitchFamily="49" charset="0"/>
              </a:rPr>
              <a:t>="#fbc531"</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BorderColor</a:t>
            </a:r>
            <a:r>
              <a:rPr lang="es-ES" sz="700" dirty="0">
                <a:solidFill>
                  <a:srgbClr val="0000FF"/>
                </a:solidFill>
                <a:latin typeface="Consolas" panose="020B0609020204030204" pitchFamily="49" charset="0"/>
              </a:rPr>
              <a:t>="#4cd137"</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BorderWidth</a:t>
            </a:r>
            <a:r>
              <a:rPr lang="es-ES" sz="700" dirty="0">
                <a:solidFill>
                  <a:srgbClr val="0000FF"/>
                </a:solidFill>
                <a:latin typeface="Consolas" panose="020B0609020204030204" pitchFamily="49" charset="0"/>
              </a:rPr>
              <a:t>="5"</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CornerRadius</a:t>
            </a:r>
            <a:r>
              <a:rPr lang="es-ES" sz="700" dirty="0">
                <a:solidFill>
                  <a:srgbClr val="0000FF"/>
                </a:solidFill>
                <a:latin typeface="Consolas" panose="020B0609020204030204" pitchFamily="49" charset="0"/>
              </a:rPr>
              <a:t>="5"</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WidthRequest</a:t>
            </a:r>
            <a:r>
              <a:rPr lang="es-ES" sz="700" dirty="0">
                <a:solidFill>
                  <a:srgbClr val="0000FF"/>
                </a:solidFill>
                <a:latin typeface="Consolas" panose="020B0609020204030204" pitchFamily="49" charset="0"/>
              </a:rPr>
              <a:t>="150"</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FF0000"/>
                </a:solidFill>
                <a:latin typeface="Consolas" panose="020B0609020204030204" pitchFamily="49" charset="0"/>
              </a:rPr>
              <a:t> HeightRequest</a:t>
            </a:r>
            <a:r>
              <a:rPr lang="es-ES" sz="700" dirty="0">
                <a:solidFill>
                  <a:srgbClr val="0000FF"/>
                </a:solidFill>
                <a:latin typeface="Consolas" panose="020B0609020204030204" pitchFamily="49" charset="0"/>
              </a:rPr>
              <a:t>="75"</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 /&gt;</a:t>
            </a:r>
            <a:endParaRPr lang="es-ES" sz="700" dirty="0">
              <a:solidFill>
                <a:srgbClr val="000000"/>
              </a:solidFill>
              <a:latin typeface="Consolas" panose="020B0609020204030204" pitchFamily="49" charset="0"/>
            </a:endParaRP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StackLayout&gt;</a:t>
            </a:r>
          </a:p>
          <a:p>
            <a:r>
              <a:rPr lang="es-ES" sz="700" dirty="0">
                <a:solidFill>
                  <a:srgbClr val="000000"/>
                </a:solidFill>
                <a:latin typeface="Consolas" panose="020B0609020204030204" pitchFamily="49" charset="0"/>
              </a:rPr>
              <a:t> </a:t>
            </a:r>
            <a:r>
              <a:rPr lang="es-ES" sz="700" dirty="0">
                <a:solidFill>
                  <a:srgbClr val="0000FF"/>
                </a:solidFill>
                <a:latin typeface="Consolas" panose="020B0609020204030204" pitchFamily="49" charset="0"/>
              </a:rPr>
              <a:t>&lt;/</a:t>
            </a:r>
            <a:r>
              <a:rPr lang="es-ES" sz="700" dirty="0">
                <a:solidFill>
                  <a:srgbClr val="A31515"/>
                </a:solidFill>
                <a:latin typeface="Consolas" panose="020B0609020204030204" pitchFamily="49" charset="0"/>
              </a:rPr>
              <a:t>StackLayout&gt;</a:t>
            </a:r>
          </a:p>
          <a:p>
            <a:endParaRPr lang="es-ES" sz="700" dirty="0">
              <a:solidFill>
                <a:srgbClr val="000000"/>
              </a:solidFill>
              <a:latin typeface="Consolas" panose="020B0609020204030204" pitchFamily="49"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7"/>
          <p:cNvSpPr/>
          <p:nvPr/>
        </p:nvSpPr>
        <p:spPr>
          <a:xfrm>
            <a:off x="297522" y="112525"/>
            <a:ext cx="2974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i="0">
                <a:solidFill>
                  <a:srgbClr val="333333"/>
                </a:solidFill>
                <a:latin typeface="Libre Baskerville"/>
                <a:ea typeface="Libre Baskerville"/>
                <a:cs typeface="Libre Baskerville"/>
                <a:sym typeface="Libre Baskerville"/>
              </a:rPr>
              <a:t>MainPage.xaml.cs</a:t>
            </a:r>
            <a:endParaRPr sz="1800" b="0" i="0">
              <a:solidFill>
                <a:srgbClr val="333333"/>
              </a:solidFill>
              <a:latin typeface="Libre Baskerville"/>
              <a:ea typeface="Libre Baskerville"/>
              <a:cs typeface="Libre Baskerville"/>
              <a:sym typeface="Libre Baskerville"/>
            </a:endParaRPr>
          </a:p>
        </p:txBody>
      </p:sp>
      <p:sp>
        <p:nvSpPr>
          <p:cNvPr id="254" name="Google Shape;254;p27"/>
          <p:cNvSpPr/>
          <p:nvPr/>
        </p:nvSpPr>
        <p:spPr>
          <a:xfrm>
            <a:off x="297534" y="481866"/>
            <a:ext cx="11351741" cy="97286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dirty="0">
                <a:solidFill>
                  <a:srgbClr val="444444"/>
                </a:solidFill>
                <a:latin typeface="Alegreya Sans"/>
                <a:ea typeface="Alegreya Sans"/>
                <a:cs typeface="Alegreya Sans"/>
                <a:sym typeface="Alegreya Sans"/>
              </a:rPr>
              <a:t>En el código behind, hacemos la llamada a la </a:t>
            </a:r>
            <a:r>
              <a:rPr lang="es-ES" sz="1800" b="1" i="0" dirty="0">
                <a:solidFill>
                  <a:srgbClr val="444444"/>
                </a:solidFill>
                <a:latin typeface="Alegreya Sans"/>
                <a:ea typeface="Alegreya Sans"/>
                <a:cs typeface="Alegreya Sans"/>
                <a:sym typeface="Alegreya Sans"/>
              </a:rPr>
              <a:t>API</a:t>
            </a:r>
            <a:r>
              <a:rPr lang="es-ES" sz="1800" b="0" i="0" dirty="0">
                <a:solidFill>
                  <a:srgbClr val="444444"/>
                </a:solidFill>
                <a:latin typeface="Alegreya Sans"/>
                <a:ea typeface="Alegreya Sans"/>
                <a:cs typeface="Alegreya Sans"/>
                <a:sym typeface="Alegreya Sans"/>
              </a:rPr>
              <a:t> y obtenemos la posición mediante la función </a:t>
            </a:r>
            <a:r>
              <a:rPr lang="es-ES" sz="1800" b="1" i="1" dirty="0">
                <a:solidFill>
                  <a:srgbClr val="444444"/>
                </a:solidFill>
                <a:latin typeface="Arial"/>
                <a:ea typeface="Arial"/>
                <a:cs typeface="Arial"/>
                <a:sym typeface="Arial"/>
              </a:rPr>
              <a:t>IniciarGPS</a:t>
            </a:r>
            <a:r>
              <a:rPr lang="es-ES" sz="1800" b="0" i="0" dirty="0">
                <a:solidFill>
                  <a:srgbClr val="444444"/>
                </a:solidFill>
                <a:latin typeface="Alegreya Sans"/>
                <a:ea typeface="Alegreya Sans"/>
                <a:cs typeface="Alegreya Sans"/>
                <a:sym typeface="Alegreya Sans"/>
              </a:rPr>
              <a:t>, el cual se ejecuta en el constructor cada vez que iniciamos la aplicación, realizamos las comprobaciones necesarias y si todo está bien iniciamos el servicio y obtenemos la posición que se almacenará en las variables latitud y longitud.</a:t>
            </a:r>
            <a:endParaRPr sz="1800" dirty="0">
              <a:solidFill>
                <a:schemeClr val="dk1"/>
              </a:solidFill>
              <a:latin typeface="Calibri"/>
              <a:ea typeface="Calibri"/>
              <a:cs typeface="Calibri"/>
              <a:sym typeface="Calibri"/>
            </a:endParaRPr>
          </a:p>
        </p:txBody>
      </p:sp>
      <p:sp>
        <p:nvSpPr>
          <p:cNvPr id="7" name="CuadroTexto 6">
            <a:extLst>
              <a:ext uri="{FF2B5EF4-FFF2-40B4-BE49-F238E27FC236}">
                <a16:creationId xmlns:a16="http://schemas.microsoft.com/office/drawing/2014/main" id="{5A1D0D5C-645A-4979-B9C6-03343ABD56DB}"/>
              </a:ext>
            </a:extLst>
          </p:cNvPr>
          <p:cNvSpPr txBox="1"/>
          <p:nvPr/>
        </p:nvSpPr>
        <p:spPr>
          <a:xfrm>
            <a:off x="5199017" y="2051526"/>
            <a:ext cx="6740433" cy="3816429"/>
          </a:xfrm>
          <a:prstGeom prst="rect">
            <a:avLst/>
          </a:prstGeom>
          <a:noFill/>
        </p:spPr>
        <p:txBody>
          <a:bodyPr wrap="square">
            <a:spAutoFit/>
          </a:bodyPr>
          <a:lstStyle/>
          <a:p>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private</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async</a:t>
            </a:r>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void</a:t>
            </a:r>
            <a:r>
              <a:rPr lang="es-ES" sz="1100" dirty="0">
                <a:solidFill>
                  <a:srgbClr val="000000"/>
                </a:solidFill>
                <a:latin typeface="Consolas" panose="020B0609020204030204" pitchFamily="49" charset="0"/>
              </a:rPr>
              <a:t> IniciarGPS()</a:t>
            </a:r>
          </a:p>
          <a:p>
            <a:r>
              <a:rPr lang="es-ES" sz="1100" dirty="0">
                <a:solidFill>
                  <a:srgbClr val="000000"/>
                </a:solidFill>
                <a:latin typeface="Consolas" panose="020B0609020204030204" pitchFamily="49" charset="0"/>
              </a:rPr>
              <a:t>        {</a:t>
            </a:r>
          </a:p>
          <a:p>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var</a:t>
            </a:r>
            <a:r>
              <a:rPr lang="es-ES" sz="1100" dirty="0">
                <a:solidFill>
                  <a:srgbClr val="000000"/>
                </a:solidFill>
                <a:latin typeface="Consolas" panose="020B0609020204030204" pitchFamily="49" charset="0"/>
              </a:rPr>
              <a:t> geolocator = CrossGeolocator.Current;</a:t>
            </a:r>
          </a:p>
          <a:p>
            <a:endParaRPr lang="es-ES"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geolocator.DesiredAccuracy = 50;</a:t>
            </a:r>
          </a:p>
          <a:p>
            <a:endParaRPr lang="es-ES" sz="1100" dirty="0">
              <a:solidFill>
                <a:srgbClr val="000000"/>
              </a:solidFill>
              <a:latin typeface="Consolas" panose="020B0609020204030204" pitchFamily="49" charset="0"/>
            </a:endParaRPr>
          </a:p>
          <a:p>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if</a:t>
            </a:r>
            <a:r>
              <a:rPr lang="es-ES" sz="1100" dirty="0">
                <a:solidFill>
                  <a:srgbClr val="000000"/>
                </a:solidFill>
                <a:latin typeface="Consolas" panose="020B0609020204030204" pitchFamily="49" charset="0"/>
              </a:rPr>
              <a:t> (geolocator.IsGeolocationEnabled)</a:t>
            </a:r>
          </a:p>
          <a:p>
            <a:r>
              <a:rPr lang="es-ES" sz="1100" dirty="0">
                <a:solidFill>
                  <a:srgbClr val="000000"/>
                </a:solidFill>
                <a:latin typeface="Consolas" panose="020B0609020204030204" pitchFamily="49" charset="0"/>
              </a:rPr>
              <a:t>            {</a:t>
            </a:r>
          </a:p>
          <a:p>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if</a:t>
            </a:r>
            <a:r>
              <a:rPr lang="es-ES" sz="1100" dirty="0">
                <a:solidFill>
                  <a:srgbClr val="000000"/>
                </a:solidFill>
                <a:latin typeface="Consolas" panose="020B0609020204030204" pitchFamily="49" charset="0"/>
              </a:rPr>
              <a:t> (!geolocator.IsListening)</a:t>
            </a:r>
          </a:p>
          <a:p>
            <a:r>
              <a:rPr lang="es-ES" sz="1100" dirty="0">
                <a:solidFill>
                  <a:srgbClr val="000000"/>
                </a:solidFill>
                <a:latin typeface="Consolas" panose="020B0609020204030204" pitchFamily="49" charset="0"/>
              </a:rPr>
              <a:t>                {</a:t>
            </a:r>
          </a:p>
          <a:p>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await</a:t>
            </a:r>
            <a:r>
              <a:rPr lang="es-ES" sz="1100" dirty="0">
                <a:solidFill>
                  <a:srgbClr val="000000"/>
                </a:solidFill>
                <a:latin typeface="Consolas" panose="020B0609020204030204" pitchFamily="49" charset="0"/>
              </a:rPr>
              <a:t> geolocator.StartListeningAsync(TimeSpan.FromSeconds(1), 5);</a:t>
            </a:r>
          </a:p>
          <a:p>
            <a:r>
              <a:rPr lang="es-ES" sz="1100" dirty="0">
                <a:solidFill>
                  <a:srgbClr val="000000"/>
                </a:solidFill>
                <a:latin typeface="Consolas" panose="020B0609020204030204" pitchFamily="49" charset="0"/>
              </a:rPr>
              <a:t>                }</a:t>
            </a:r>
          </a:p>
          <a:p>
            <a:r>
              <a:rPr lang="es-ES" sz="1100" dirty="0">
                <a:solidFill>
                  <a:srgbClr val="000000"/>
                </a:solidFill>
                <a:latin typeface="Consolas" panose="020B0609020204030204" pitchFamily="49" charset="0"/>
              </a:rPr>
              <a:t>                geolocator.PositionChanged += (cambio, args) =&gt;</a:t>
            </a:r>
          </a:p>
          <a:p>
            <a:r>
              <a:rPr lang="es-ES" sz="1100" dirty="0">
                <a:solidFill>
                  <a:srgbClr val="000000"/>
                </a:solidFill>
                <a:latin typeface="Consolas" panose="020B0609020204030204" pitchFamily="49" charset="0"/>
              </a:rPr>
              <a:t>                {</a:t>
            </a:r>
          </a:p>
          <a:p>
            <a:r>
              <a:rPr lang="es-ES" sz="1100" dirty="0">
                <a:solidFill>
                  <a:srgbClr val="000000"/>
                </a:solidFill>
                <a:latin typeface="Consolas" panose="020B0609020204030204" pitchFamily="49" charset="0"/>
              </a:rPr>
              <a:t>                    </a:t>
            </a:r>
            <a:r>
              <a:rPr lang="es-ES" sz="1100" dirty="0">
                <a:solidFill>
                  <a:srgbClr val="0000FF"/>
                </a:solidFill>
                <a:latin typeface="Consolas" panose="020B0609020204030204" pitchFamily="49" charset="0"/>
              </a:rPr>
              <a:t>var</a:t>
            </a:r>
            <a:r>
              <a:rPr lang="es-ES" sz="1100" dirty="0">
                <a:solidFill>
                  <a:srgbClr val="000000"/>
                </a:solidFill>
                <a:latin typeface="Consolas" panose="020B0609020204030204" pitchFamily="49" charset="0"/>
              </a:rPr>
              <a:t> loc = args.Position;</a:t>
            </a:r>
          </a:p>
          <a:p>
            <a:r>
              <a:rPr lang="es-ES" sz="1100" dirty="0">
                <a:solidFill>
                  <a:srgbClr val="000000"/>
                </a:solidFill>
                <a:latin typeface="Consolas" panose="020B0609020204030204" pitchFamily="49" charset="0"/>
              </a:rPr>
              <a:t>                    lon.Text = loc.Longitude.ToString();</a:t>
            </a:r>
          </a:p>
          <a:p>
            <a:r>
              <a:rPr lang="es-ES" sz="1100" dirty="0">
                <a:solidFill>
                  <a:srgbClr val="000000"/>
                </a:solidFill>
                <a:latin typeface="Consolas" panose="020B0609020204030204" pitchFamily="49" charset="0"/>
              </a:rPr>
              <a:t>                    longitud = </a:t>
            </a:r>
            <a:r>
              <a:rPr lang="es-ES" sz="1100" dirty="0">
                <a:solidFill>
                  <a:srgbClr val="0000FF"/>
                </a:solidFill>
                <a:latin typeface="Consolas" panose="020B0609020204030204" pitchFamily="49" charset="0"/>
              </a:rPr>
              <a:t>double</a:t>
            </a:r>
            <a:r>
              <a:rPr lang="es-ES" sz="1100" dirty="0">
                <a:solidFill>
                  <a:srgbClr val="000000"/>
                </a:solidFill>
                <a:latin typeface="Consolas" panose="020B0609020204030204" pitchFamily="49" charset="0"/>
              </a:rPr>
              <a:t>.Parse(lon.Text);</a:t>
            </a:r>
          </a:p>
          <a:p>
            <a:r>
              <a:rPr lang="es-ES" sz="1100" dirty="0">
                <a:solidFill>
                  <a:srgbClr val="000000"/>
                </a:solidFill>
                <a:latin typeface="Consolas" panose="020B0609020204030204" pitchFamily="49" charset="0"/>
              </a:rPr>
              <a:t>                    lat.Text = loc.Latitude.ToString();</a:t>
            </a:r>
          </a:p>
          <a:p>
            <a:r>
              <a:rPr lang="fr-FR" sz="1100" dirty="0">
                <a:solidFill>
                  <a:srgbClr val="000000"/>
                </a:solidFill>
                <a:latin typeface="Consolas" panose="020B0609020204030204" pitchFamily="49" charset="0"/>
              </a:rPr>
              <a:t>                    latitud = </a:t>
            </a:r>
            <a:r>
              <a:rPr lang="fr-FR" sz="1100" dirty="0">
                <a:solidFill>
                  <a:srgbClr val="0000FF"/>
                </a:solidFill>
                <a:latin typeface="Consolas" panose="020B0609020204030204" pitchFamily="49" charset="0"/>
              </a:rPr>
              <a:t>double</a:t>
            </a:r>
            <a:r>
              <a:rPr lang="fr-FR" sz="1100" dirty="0">
                <a:solidFill>
                  <a:srgbClr val="000000"/>
                </a:solidFill>
                <a:latin typeface="Consolas" panose="020B0609020204030204" pitchFamily="49" charset="0"/>
              </a:rPr>
              <a:t>.Parse(lat.Text);</a:t>
            </a:r>
          </a:p>
          <a:p>
            <a:r>
              <a:rPr lang="es-ES" sz="1100" dirty="0">
                <a:solidFill>
                  <a:srgbClr val="000000"/>
                </a:solidFill>
                <a:latin typeface="Consolas" panose="020B0609020204030204" pitchFamily="49" charset="0"/>
              </a:rPr>
              <a:t>                };</a:t>
            </a:r>
          </a:p>
          <a:p>
            <a:r>
              <a:rPr lang="es-ES" sz="1100" dirty="0">
                <a:solidFill>
                  <a:srgbClr val="000000"/>
                </a:solidFill>
                <a:latin typeface="Consolas" panose="020B0609020204030204" pitchFamily="49" charset="0"/>
              </a:rPr>
              <a:t>            }</a:t>
            </a:r>
          </a:p>
          <a:p>
            <a:r>
              <a:rPr lang="es-ES" sz="1100" dirty="0">
                <a:solidFill>
                  <a:srgbClr val="000000"/>
                </a:solidFill>
                <a:latin typeface="Consolas" panose="020B0609020204030204" pitchFamily="49" charset="0"/>
              </a:rPr>
              <a:t>        }</a:t>
            </a:r>
            <a:endParaRPr lang="es-ES" sz="1100" dirty="0"/>
          </a:p>
        </p:txBody>
      </p:sp>
      <p:sp>
        <p:nvSpPr>
          <p:cNvPr id="9" name="CuadroTexto 8">
            <a:extLst>
              <a:ext uri="{FF2B5EF4-FFF2-40B4-BE49-F238E27FC236}">
                <a16:creationId xmlns:a16="http://schemas.microsoft.com/office/drawing/2014/main" id="{6E2823D0-63EB-4EE7-80A1-FD78BB3E953E}"/>
              </a:ext>
            </a:extLst>
          </p:cNvPr>
          <p:cNvSpPr txBox="1"/>
          <p:nvPr/>
        </p:nvSpPr>
        <p:spPr>
          <a:xfrm>
            <a:off x="444137" y="2220803"/>
            <a:ext cx="4450080" cy="3647152"/>
          </a:xfrm>
          <a:prstGeom prst="rect">
            <a:avLst/>
          </a:prstGeom>
          <a:noFill/>
        </p:spPr>
        <p:txBody>
          <a:bodyPr wrap="square">
            <a:spAutoFit/>
          </a:bodyPr>
          <a:lstStyle/>
          <a:p>
            <a:r>
              <a:rPr lang="es-ES" sz="1050" dirty="0">
                <a:solidFill>
                  <a:srgbClr val="0000FF"/>
                </a:solidFill>
                <a:latin typeface="Consolas" panose="020B0609020204030204" pitchFamily="49" charset="0"/>
              </a:rPr>
              <a:t>using</a:t>
            </a:r>
            <a:r>
              <a:rPr lang="es-ES" sz="1050" dirty="0">
                <a:solidFill>
                  <a:srgbClr val="000000"/>
                </a:solidFill>
                <a:latin typeface="Consolas" panose="020B0609020204030204" pitchFamily="49" charset="0"/>
              </a:rPr>
              <a:t> System;</a:t>
            </a:r>
          </a:p>
          <a:p>
            <a:r>
              <a:rPr lang="es-ES" sz="1050" dirty="0">
                <a:solidFill>
                  <a:srgbClr val="0000FF"/>
                </a:solidFill>
                <a:latin typeface="Consolas" panose="020B0609020204030204" pitchFamily="49" charset="0"/>
              </a:rPr>
              <a:t>using</a:t>
            </a:r>
            <a:r>
              <a:rPr lang="es-ES" sz="1050" dirty="0">
                <a:solidFill>
                  <a:srgbClr val="000000"/>
                </a:solidFill>
                <a:latin typeface="Consolas" panose="020B0609020204030204" pitchFamily="49" charset="0"/>
              </a:rPr>
              <a:t> System.Collections.Generic;</a:t>
            </a:r>
          </a:p>
          <a:p>
            <a:r>
              <a:rPr lang="es-ES" sz="1050" dirty="0">
                <a:solidFill>
                  <a:srgbClr val="0000FF"/>
                </a:solidFill>
                <a:latin typeface="Consolas" panose="020B0609020204030204" pitchFamily="49" charset="0"/>
              </a:rPr>
              <a:t>using</a:t>
            </a:r>
            <a:r>
              <a:rPr lang="es-ES" sz="1050" dirty="0">
                <a:solidFill>
                  <a:srgbClr val="000000"/>
                </a:solidFill>
                <a:latin typeface="Consolas" panose="020B0609020204030204" pitchFamily="49" charset="0"/>
              </a:rPr>
              <a:t> System.ComponentModel;</a:t>
            </a:r>
          </a:p>
          <a:p>
            <a:r>
              <a:rPr lang="es-ES" sz="1050" dirty="0">
                <a:solidFill>
                  <a:srgbClr val="0000FF"/>
                </a:solidFill>
                <a:latin typeface="Consolas" panose="020B0609020204030204" pitchFamily="49" charset="0"/>
              </a:rPr>
              <a:t>using</a:t>
            </a:r>
            <a:r>
              <a:rPr lang="es-ES" sz="1050" dirty="0">
                <a:solidFill>
                  <a:srgbClr val="000000"/>
                </a:solidFill>
                <a:latin typeface="Consolas" panose="020B0609020204030204" pitchFamily="49" charset="0"/>
              </a:rPr>
              <a:t> System.Linq;</a:t>
            </a:r>
          </a:p>
          <a:p>
            <a:r>
              <a:rPr lang="es-ES" sz="1050" dirty="0">
                <a:solidFill>
                  <a:srgbClr val="0000FF"/>
                </a:solidFill>
                <a:latin typeface="Consolas" panose="020B0609020204030204" pitchFamily="49" charset="0"/>
              </a:rPr>
              <a:t>using</a:t>
            </a:r>
            <a:r>
              <a:rPr lang="es-ES" sz="1050" dirty="0">
                <a:solidFill>
                  <a:srgbClr val="000000"/>
                </a:solidFill>
                <a:latin typeface="Consolas" panose="020B0609020204030204" pitchFamily="49" charset="0"/>
              </a:rPr>
              <a:t> System.Text;</a:t>
            </a:r>
          </a:p>
          <a:p>
            <a:r>
              <a:rPr lang="es-ES" sz="1050" dirty="0">
                <a:solidFill>
                  <a:srgbClr val="0000FF"/>
                </a:solidFill>
                <a:latin typeface="Consolas" panose="020B0609020204030204" pitchFamily="49" charset="0"/>
              </a:rPr>
              <a:t>using</a:t>
            </a:r>
            <a:r>
              <a:rPr lang="es-ES" sz="1050" dirty="0">
                <a:solidFill>
                  <a:srgbClr val="000000"/>
                </a:solidFill>
                <a:latin typeface="Consolas" panose="020B0609020204030204" pitchFamily="49" charset="0"/>
              </a:rPr>
              <a:t> System.Threading.Tasks;</a:t>
            </a:r>
          </a:p>
          <a:p>
            <a:r>
              <a:rPr lang="es-ES" sz="1050" dirty="0">
                <a:solidFill>
                  <a:srgbClr val="0000FF"/>
                </a:solidFill>
                <a:latin typeface="Consolas" panose="020B0609020204030204" pitchFamily="49" charset="0"/>
              </a:rPr>
              <a:t>using</a:t>
            </a:r>
            <a:r>
              <a:rPr lang="es-ES" sz="1050" dirty="0">
                <a:solidFill>
                  <a:srgbClr val="000000"/>
                </a:solidFill>
                <a:latin typeface="Consolas" panose="020B0609020204030204" pitchFamily="49" charset="0"/>
              </a:rPr>
              <a:t> Xamarin.Forms;</a:t>
            </a:r>
          </a:p>
          <a:p>
            <a:r>
              <a:rPr lang="es-ES" sz="1050" dirty="0">
                <a:solidFill>
                  <a:srgbClr val="0000FF"/>
                </a:solidFill>
                <a:latin typeface="Consolas" panose="020B0609020204030204" pitchFamily="49" charset="0"/>
              </a:rPr>
              <a:t>using</a:t>
            </a:r>
            <a:r>
              <a:rPr lang="es-ES" sz="1050" dirty="0">
                <a:solidFill>
                  <a:srgbClr val="000000"/>
                </a:solidFill>
                <a:latin typeface="Consolas" panose="020B0609020204030204" pitchFamily="49" charset="0"/>
              </a:rPr>
              <a:t> Xamarin.Essentials;</a:t>
            </a:r>
          </a:p>
          <a:p>
            <a:r>
              <a:rPr lang="es-ES" sz="1050" dirty="0">
                <a:solidFill>
                  <a:srgbClr val="0000FF"/>
                </a:solidFill>
                <a:latin typeface="Consolas" panose="020B0609020204030204" pitchFamily="49" charset="0"/>
              </a:rPr>
              <a:t>using</a:t>
            </a:r>
            <a:r>
              <a:rPr lang="es-ES" sz="1050" dirty="0">
                <a:solidFill>
                  <a:srgbClr val="000000"/>
                </a:solidFill>
                <a:latin typeface="Consolas" panose="020B0609020204030204" pitchFamily="49" charset="0"/>
              </a:rPr>
              <a:t> Plugin.Geolocator;</a:t>
            </a:r>
          </a:p>
          <a:p>
            <a:endParaRPr lang="es-ES" sz="1050" dirty="0">
              <a:solidFill>
                <a:srgbClr val="000000"/>
              </a:solidFill>
              <a:latin typeface="Consolas" panose="020B0609020204030204" pitchFamily="49" charset="0"/>
            </a:endParaRPr>
          </a:p>
          <a:p>
            <a:r>
              <a:rPr lang="es-ES" sz="1050" dirty="0">
                <a:solidFill>
                  <a:srgbClr val="0000FF"/>
                </a:solidFill>
                <a:latin typeface="Consolas" panose="020B0609020204030204" pitchFamily="49" charset="0"/>
              </a:rPr>
              <a:t>namespace</a:t>
            </a:r>
            <a:r>
              <a:rPr lang="es-ES" sz="1050" dirty="0">
                <a:solidFill>
                  <a:srgbClr val="000000"/>
                </a:solidFill>
                <a:latin typeface="Consolas" panose="020B0609020204030204" pitchFamily="49" charset="0"/>
              </a:rPr>
              <a:t> GEOLOCATOR</a:t>
            </a:r>
          </a:p>
          <a:p>
            <a:r>
              <a:rPr lang="es-ES" sz="1050" dirty="0">
                <a:solidFill>
                  <a:srgbClr val="000000"/>
                </a:solidFill>
                <a:latin typeface="Consolas" panose="020B0609020204030204" pitchFamily="49" charset="0"/>
              </a:rPr>
              <a:t>{</a:t>
            </a:r>
          </a:p>
          <a:p>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public</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partial</a:t>
            </a:r>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class</a:t>
            </a:r>
            <a:r>
              <a:rPr lang="es-ES" sz="1050" dirty="0">
                <a:solidFill>
                  <a:srgbClr val="000000"/>
                </a:solidFill>
                <a:latin typeface="Consolas" panose="020B0609020204030204" pitchFamily="49" charset="0"/>
              </a:rPr>
              <a:t> </a:t>
            </a:r>
            <a:r>
              <a:rPr lang="es-ES" sz="1050" dirty="0">
                <a:solidFill>
                  <a:srgbClr val="2B91AF"/>
                </a:solidFill>
                <a:latin typeface="Consolas" panose="020B0609020204030204" pitchFamily="49" charset="0"/>
              </a:rPr>
              <a:t>MainPage</a:t>
            </a:r>
            <a:r>
              <a:rPr lang="es-ES" sz="1050" dirty="0">
                <a:solidFill>
                  <a:srgbClr val="000000"/>
                </a:solidFill>
                <a:latin typeface="Consolas" panose="020B0609020204030204" pitchFamily="49" charset="0"/>
              </a:rPr>
              <a:t> : ContentPage</a:t>
            </a:r>
          </a:p>
          <a:p>
            <a:r>
              <a:rPr lang="es-ES" sz="1050" dirty="0">
                <a:solidFill>
                  <a:srgbClr val="000000"/>
                </a:solidFill>
                <a:latin typeface="Consolas" panose="020B0609020204030204" pitchFamily="49" charset="0"/>
              </a:rPr>
              <a:t>    {</a:t>
            </a:r>
          </a:p>
          <a:p>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double</a:t>
            </a:r>
            <a:r>
              <a:rPr lang="es-ES" sz="1050" dirty="0">
                <a:solidFill>
                  <a:srgbClr val="000000"/>
                </a:solidFill>
                <a:latin typeface="Consolas" panose="020B0609020204030204" pitchFamily="49" charset="0"/>
              </a:rPr>
              <a:t> latitud;</a:t>
            </a:r>
          </a:p>
          <a:p>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double</a:t>
            </a:r>
            <a:r>
              <a:rPr lang="es-ES" sz="1050" dirty="0">
                <a:solidFill>
                  <a:srgbClr val="000000"/>
                </a:solidFill>
                <a:latin typeface="Consolas" panose="020B0609020204030204" pitchFamily="49" charset="0"/>
              </a:rPr>
              <a:t> longitud;</a:t>
            </a:r>
          </a:p>
          <a:p>
            <a:r>
              <a:rPr lang="es-ES" sz="1050" dirty="0">
                <a:solidFill>
                  <a:srgbClr val="000000"/>
                </a:solidFill>
                <a:latin typeface="Consolas" panose="020B0609020204030204" pitchFamily="49" charset="0"/>
              </a:rPr>
              <a:t>        </a:t>
            </a:r>
            <a:r>
              <a:rPr lang="es-ES" sz="1050" dirty="0">
                <a:solidFill>
                  <a:srgbClr val="0000FF"/>
                </a:solidFill>
                <a:latin typeface="Consolas" panose="020B0609020204030204" pitchFamily="49" charset="0"/>
              </a:rPr>
              <a:t>public</a:t>
            </a:r>
            <a:r>
              <a:rPr lang="es-ES" sz="1050" dirty="0">
                <a:solidFill>
                  <a:srgbClr val="000000"/>
                </a:solidFill>
                <a:latin typeface="Consolas" panose="020B0609020204030204" pitchFamily="49" charset="0"/>
              </a:rPr>
              <a:t> </a:t>
            </a:r>
            <a:r>
              <a:rPr lang="es-ES" sz="1050" dirty="0">
                <a:solidFill>
                  <a:srgbClr val="2B91AF"/>
                </a:solidFill>
                <a:latin typeface="Consolas" panose="020B0609020204030204" pitchFamily="49" charset="0"/>
              </a:rPr>
              <a:t>MainPage</a:t>
            </a:r>
            <a:r>
              <a:rPr lang="es-ES" sz="1050" dirty="0">
                <a:solidFill>
                  <a:srgbClr val="000000"/>
                </a:solidFill>
                <a:latin typeface="Consolas" panose="020B0609020204030204" pitchFamily="49" charset="0"/>
              </a:rPr>
              <a:t>()</a:t>
            </a:r>
          </a:p>
          <a:p>
            <a:r>
              <a:rPr lang="es-ES" sz="1050" dirty="0">
                <a:solidFill>
                  <a:srgbClr val="000000"/>
                </a:solidFill>
                <a:latin typeface="Consolas" panose="020B0609020204030204" pitchFamily="49" charset="0"/>
              </a:rPr>
              <a:t>        {</a:t>
            </a:r>
          </a:p>
          <a:p>
            <a:r>
              <a:rPr lang="es-ES" sz="1050" dirty="0">
                <a:solidFill>
                  <a:srgbClr val="000000"/>
                </a:solidFill>
                <a:latin typeface="Consolas" panose="020B0609020204030204" pitchFamily="49" charset="0"/>
              </a:rPr>
              <a:t>            InitializeComponent();</a:t>
            </a:r>
          </a:p>
          <a:p>
            <a:r>
              <a:rPr lang="es-ES" sz="1050" dirty="0">
                <a:solidFill>
                  <a:srgbClr val="000000"/>
                </a:solidFill>
                <a:latin typeface="Consolas" panose="020B0609020204030204" pitchFamily="49" charset="0"/>
              </a:rPr>
              <a:t>            </a:t>
            </a:r>
            <a:r>
              <a:rPr lang="es-ES" sz="1050" dirty="0">
                <a:solidFill>
                  <a:srgbClr val="000000"/>
                </a:solidFill>
                <a:highlight>
                  <a:srgbClr val="FFFF00"/>
                </a:highlight>
                <a:latin typeface="Consolas" panose="020B0609020204030204" pitchFamily="49" charset="0"/>
              </a:rPr>
              <a:t>IniciarGPS();</a:t>
            </a:r>
          </a:p>
          <a:p>
            <a:endParaRPr lang="es-ES" sz="1050" dirty="0">
              <a:solidFill>
                <a:srgbClr val="000000"/>
              </a:solidFill>
              <a:latin typeface="Consolas" panose="020B0609020204030204" pitchFamily="49" charset="0"/>
            </a:endParaRPr>
          </a:p>
          <a:p>
            <a:r>
              <a:rPr lang="es-ES" sz="1050" dirty="0">
                <a:solidFill>
                  <a:srgbClr val="000000"/>
                </a:solidFill>
                <a:latin typeface="Consolas" panose="020B0609020204030204" pitchFamily="49" charset="0"/>
              </a:rPr>
              <a:t>        }</a:t>
            </a:r>
            <a:endParaRPr lang="es-ES" sz="1050" dirty="0"/>
          </a:p>
        </p:txBody>
      </p:sp>
      <p:sp>
        <p:nvSpPr>
          <p:cNvPr id="4" name="Flecha: a la derecha 3">
            <a:extLst>
              <a:ext uri="{FF2B5EF4-FFF2-40B4-BE49-F238E27FC236}">
                <a16:creationId xmlns:a16="http://schemas.microsoft.com/office/drawing/2014/main" id="{1F5745BF-3160-41D6-B841-0827C8784B66}"/>
              </a:ext>
            </a:extLst>
          </p:cNvPr>
          <p:cNvSpPr/>
          <p:nvPr/>
        </p:nvSpPr>
        <p:spPr>
          <a:xfrm>
            <a:off x="4676503" y="4036423"/>
            <a:ext cx="740229" cy="235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4"/>
          <p:cNvPicPr preferRelativeResize="0"/>
          <p:nvPr/>
        </p:nvPicPr>
        <p:blipFill rotWithShape="1">
          <a:blip r:embed="rId3">
            <a:alphaModFix/>
          </a:blip>
          <a:srcRect/>
          <a:stretch/>
        </p:blipFill>
        <p:spPr>
          <a:xfrm>
            <a:off x="4069080" y="524160"/>
            <a:ext cx="4029480" cy="1254600"/>
          </a:xfrm>
          <a:prstGeom prst="rect">
            <a:avLst/>
          </a:prstGeom>
          <a:noFill/>
          <a:ln>
            <a:noFill/>
          </a:ln>
        </p:spPr>
      </p:pic>
      <p:sp>
        <p:nvSpPr>
          <p:cNvPr id="123" name="Google Shape;123;p14"/>
          <p:cNvSpPr/>
          <p:nvPr/>
        </p:nvSpPr>
        <p:spPr>
          <a:xfrm>
            <a:off x="261360" y="2075400"/>
            <a:ext cx="11645640" cy="3939840"/>
          </a:xfrm>
          <a:prstGeom prst="rect">
            <a:avLst/>
          </a:prstGeom>
          <a:noFill/>
          <a:ln>
            <a:noFill/>
          </a:ln>
        </p:spPr>
        <p:txBody>
          <a:bodyPr spcFirstLastPara="1" wrap="square" lIns="95025" tIns="47500" rIns="95025" bIns="47500" anchor="t" anchorCtr="0">
            <a:noAutofit/>
          </a:bodyPr>
          <a:lstStyle/>
          <a:p>
            <a:pPr marL="0" marR="0" lvl="0" indent="0" algn="l" rtl="0">
              <a:lnSpc>
                <a:spcPct val="90000"/>
              </a:lnSpc>
              <a:spcBef>
                <a:spcPts val="0"/>
              </a:spcBef>
              <a:spcAft>
                <a:spcPts val="0"/>
              </a:spcAft>
              <a:buNone/>
            </a:pPr>
            <a:r>
              <a:rPr lang="es-ES" sz="4000" b="1" dirty="0">
                <a:solidFill>
                  <a:srgbClr val="0070C0"/>
                </a:solidFill>
                <a:latin typeface="Consolas"/>
                <a:ea typeface="Consolas"/>
                <a:cs typeface="Consolas"/>
                <a:sym typeface="Consolas"/>
              </a:rPr>
              <a:t>Código</a:t>
            </a:r>
            <a:r>
              <a:rPr lang="es-ES" sz="4000" b="1" strike="noStrike" dirty="0">
                <a:solidFill>
                  <a:srgbClr val="0070C0"/>
                </a:solidFill>
                <a:latin typeface="Consolas"/>
                <a:ea typeface="Consolas"/>
                <a:cs typeface="Consolas"/>
                <a:sym typeface="Consolas"/>
              </a:rPr>
              <a:t>:  </a:t>
            </a:r>
            <a:r>
              <a:rPr lang="es-ES" sz="4000" b="1" strike="noStrike" dirty="0">
                <a:solidFill>
                  <a:srgbClr val="000000"/>
                </a:solidFill>
                <a:latin typeface="Consolas"/>
                <a:ea typeface="Consolas"/>
                <a:cs typeface="Consolas"/>
                <a:sym typeface="Consolas"/>
              </a:rPr>
              <a:t>506146</a:t>
            </a:r>
            <a:r>
              <a:rPr lang="es-ES" sz="4000" b="0" strike="noStrike" dirty="0">
                <a:solidFill>
                  <a:srgbClr val="000000"/>
                </a:solidFill>
                <a:latin typeface="Consolas"/>
                <a:ea typeface="Consolas"/>
                <a:cs typeface="Consolas"/>
                <a:sym typeface="Consolas"/>
              </a:rPr>
              <a:t> </a:t>
            </a:r>
            <a:endParaRPr sz="4000" b="0" strike="noStrik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s-ES" sz="4000" b="1" strike="noStrike" dirty="0">
                <a:solidFill>
                  <a:srgbClr val="0070C0"/>
                </a:solidFill>
                <a:latin typeface="Consolas"/>
                <a:ea typeface="Consolas"/>
                <a:cs typeface="Consolas"/>
                <a:sym typeface="Consolas"/>
              </a:rPr>
              <a:t>Materia: </a:t>
            </a:r>
            <a:r>
              <a:rPr lang="es-ES" sz="3600" b="1" dirty="0">
                <a:latin typeface="Helvetica Neue"/>
                <a:ea typeface="Helvetica Neue"/>
                <a:cs typeface="Helvetica Neue"/>
                <a:sym typeface="Helvetica Neue"/>
              </a:rPr>
              <a:t>Programación</a:t>
            </a:r>
            <a:r>
              <a:rPr lang="es-ES" sz="3600" b="1" strike="noStrike" dirty="0">
                <a:solidFill>
                  <a:srgbClr val="000000"/>
                </a:solidFill>
                <a:latin typeface="Helvetica Neue"/>
                <a:ea typeface="Helvetica Neue"/>
                <a:cs typeface="Helvetica Neue"/>
                <a:sym typeface="Helvetica Neue"/>
              </a:rPr>
              <a:t> Dispositivos Móviles</a:t>
            </a:r>
            <a:endParaRPr sz="3600" b="0" strike="noStrik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s-ES" sz="4000" b="1" dirty="0">
                <a:solidFill>
                  <a:srgbClr val="0070C0"/>
                </a:solidFill>
                <a:latin typeface="Consolas"/>
                <a:ea typeface="Consolas"/>
                <a:cs typeface="Consolas"/>
                <a:sym typeface="Consolas"/>
              </a:rPr>
              <a:t>Créditos</a:t>
            </a:r>
            <a:r>
              <a:rPr lang="es-ES" sz="4000" b="1" strike="noStrike" dirty="0">
                <a:solidFill>
                  <a:srgbClr val="0070C0"/>
                </a:solidFill>
                <a:latin typeface="Consolas"/>
                <a:ea typeface="Consolas"/>
                <a:cs typeface="Consolas"/>
                <a:sym typeface="Consolas"/>
              </a:rPr>
              <a:t>: </a:t>
            </a:r>
            <a:r>
              <a:rPr lang="es-ES" sz="4000" b="1" u="sng" strike="noStrike" dirty="0">
                <a:solidFill>
                  <a:srgbClr val="000000"/>
                </a:solidFill>
                <a:latin typeface="Consolas"/>
                <a:ea typeface="Consolas"/>
                <a:cs typeface="Consolas"/>
                <a:sym typeface="Consolas"/>
              </a:rPr>
              <a:t>3</a:t>
            </a:r>
            <a:endParaRPr sz="4000" b="0" strike="noStrik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s-ES" sz="4000" b="1" strike="noStrike" dirty="0">
                <a:solidFill>
                  <a:srgbClr val="0070C0"/>
                </a:solidFill>
                <a:latin typeface="Consolas"/>
                <a:ea typeface="Consolas"/>
                <a:cs typeface="Consolas"/>
                <a:sym typeface="Consolas"/>
              </a:rPr>
              <a:t>Pre-Requisitos: </a:t>
            </a:r>
            <a:r>
              <a:rPr lang="es-ES" sz="4000" b="1" u="sng" strike="noStrike" dirty="0">
                <a:solidFill>
                  <a:srgbClr val="000000"/>
                </a:solidFill>
                <a:latin typeface="Consolas"/>
                <a:ea typeface="Consolas"/>
                <a:cs typeface="Consolas"/>
                <a:sym typeface="Consolas"/>
              </a:rPr>
              <a:t>506143-POO.</a:t>
            </a:r>
            <a:endParaRPr sz="4000" b="0" strike="noStrik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s-ES" sz="4000" b="1" strike="noStrike" dirty="0">
                <a:solidFill>
                  <a:srgbClr val="0070C0"/>
                </a:solidFill>
                <a:latin typeface="Consolas"/>
                <a:ea typeface="Consolas"/>
                <a:cs typeface="Consolas"/>
                <a:sym typeface="Consolas"/>
              </a:rPr>
              <a:t>Horario: </a:t>
            </a:r>
            <a:r>
              <a:rPr lang="es-ES" sz="3200" b="1" u="sng" strike="noStrike" dirty="0">
                <a:solidFill>
                  <a:srgbClr val="000000"/>
                </a:solidFill>
                <a:latin typeface="Consolas"/>
                <a:ea typeface="Consolas"/>
                <a:cs typeface="Consolas"/>
                <a:sym typeface="Consolas"/>
              </a:rPr>
              <a:t>10:00 AM a 1:00 PM.</a:t>
            </a:r>
            <a:endParaRPr sz="3200" b="0" strike="noStrik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s-ES" sz="4000" b="1" strike="noStrike" dirty="0">
                <a:solidFill>
                  <a:srgbClr val="0070C0"/>
                </a:solidFill>
                <a:latin typeface="Consolas"/>
                <a:ea typeface="Consolas"/>
                <a:cs typeface="Consolas"/>
                <a:sym typeface="Consolas"/>
              </a:rPr>
              <a:t>Día: </a:t>
            </a:r>
            <a:r>
              <a:rPr lang="es-ES" sz="3600" b="1" u="sng" strike="noStrike" dirty="0">
                <a:solidFill>
                  <a:srgbClr val="FF0000"/>
                </a:solidFill>
                <a:latin typeface="Consolas"/>
                <a:ea typeface="Consolas"/>
                <a:cs typeface="Consolas"/>
                <a:sym typeface="Consolas"/>
              </a:rPr>
              <a:t>Martes Modificado: a 11:00am a 1:00pm</a:t>
            </a:r>
            <a:endParaRPr sz="3600" b="0" strike="noStrike" dirty="0">
              <a:solidFill>
                <a:srgbClr val="FF0000"/>
              </a:solidFill>
              <a:latin typeface="Arial"/>
              <a:ea typeface="Arial"/>
              <a:cs typeface="Arial"/>
              <a:sym typeface="Arial"/>
            </a:endParaRPr>
          </a:p>
          <a:p>
            <a:pPr marL="0" marR="0" lvl="0" indent="0" algn="l" rtl="0">
              <a:lnSpc>
                <a:spcPct val="90000"/>
              </a:lnSpc>
              <a:spcBef>
                <a:spcPts val="0"/>
              </a:spcBef>
              <a:spcAft>
                <a:spcPts val="0"/>
              </a:spcAft>
              <a:buNone/>
            </a:pPr>
            <a:r>
              <a:rPr lang="es-ES" sz="4000" b="1" strike="noStrike" dirty="0">
                <a:solidFill>
                  <a:srgbClr val="0070C0"/>
                </a:solidFill>
                <a:latin typeface="Consolas"/>
                <a:ea typeface="Consolas"/>
                <a:cs typeface="Consolas"/>
                <a:sym typeface="Consolas"/>
              </a:rPr>
              <a:t>Tutor: </a:t>
            </a:r>
            <a:r>
              <a:rPr lang="es-ES" sz="4000" b="1" u="sng" strike="noStrike" dirty="0">
                <a:solidFill>
                  <a:srgbClr val="000000"/>
                </a:solidFill>
                <a:latin typeface="Consolas"/>
                <a:ea typeface="Consolas"/>
                <a:cs typeface="Consolas"/>
                <a:sym typeface="Consolas"/>
              </a:rPr>
              <a:t>Ing. Juancito Peña.</a:t>
            </a:r>
            <a:endParaRPr sz="4000" b="0" strike="noStrik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endParaRPr sz="4000" b="0" strike="noStrike"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8"/>
          <p:cNvSpPr/>
          <p:nvPr/>
        </p:nvSpPr>
        <p:spPr>
          <a:xfrm>
            <a:off x="298715" y="460739"/>
            <a:ext cx="11582399" cy="6463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a:solidFill>
                  <a:srgbClr val="444444"/>
                </a:solidFill>
                <a:latin typeface="Alegreya Sans"/>
                <a:ea typeface="Alegreya Sans"/>
                <a:cs typeface="Alegreya Sans"/>
                <a:sym typeface="Alegreya Sans"/>
              </a:rPr>
              <a:t>Una vez obtenido los valores de latitud y longitud, al presionar el botón de “</a:t>
            </a:r>
            <a:r>
              <a:rPr lang="es-ES" sz="1800" b="1" i="0">
                <a:solidFill>
                  <a:srgbClr val="444444"/>
                </a:solidFill>
                <a:latin typeface="Alegreya Sans"/>
                <a:ea typeface="Alegreya Sans"/>
                <a:cs typeface="Alegreya Sans"/>
                <a:sym typeface="Alegreya Sans"/>
              </a:rPr>
              <a:t>Mostrar Mapa</a:t>
            </a:r>
            <a:r>
              <a:rPr lang="es-ES" sz="1800" b="0" i="0">
                <a:solidFill>
                  <a:srgbClr val="444444"/>
                </a:solidFill>
                <a:latin typeface="Alegreya Sans"/>
                <a:ea typeface="Alegreya Sans"/>
                <a:cs typeface="Alegreya Sans"/>
                <a:sym typeface="Alegreya Sans"/>
              </a:rPr>
              <a:t>” se activará este evento que nos ejecutara el mapa de Google y nos </a:t>
            </a:r>
            <a:r>
              <a:rPr lang="es-ES" sz="1800">
                <a:solidFill>
                  <a:srgbClr val="444444"/>
                </a:solidFill>
                <a:latin typeface="Alegreya Sans"/>
                <a:ea typeface="Alegreya Sans"/>
                <a:cs typeface="Alegreya Sans"/>
                <a:sym typeface="Alegreya Sans"/>
              </a:rPr>
              <a:t>mostrará</a:t>
            </a:r>
            <a:r>
              <a:rPr lang="es-ES" sz="1800" b="0" i="0">
                <a:solidFill>
                  <a:srgbClr val="444444"/>
                </a:solidFill>
                <a:latin typeface="Alegreya Sans"/>
                <a:ea typeface="Alegreya Sans"/>
                <a:cs typeface="Alegreya Sans"/>
                <a:sym typeface="Alegreya Sans"/>
              </a:rPr>
              <a:t> la posición que se ha obtenido del GPS.</a:t>
            </a:r>
            <a:endParaRPr sz="1800">
              <a:solidFill>
                <a:schemeClr val="dk1"/>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145293E7-8036-4AFB-BAC9-79FF2A46C8B5}"/>
              </a:ext>
            </a:extLst>
          </p:cNvPr>
          <p:cNvSpPr txBox="1"/>
          <p:nvPr/>
        </p:nvSpPr>
        <p:spPr>
          <a:xfrm>
            <a:off x="298715" y="2523236"/>
            <a:ext cx="10978885" cy="1384995"/>
          </a:xfrm>
          <a:prstGeom prst="rect">
            <a:avLst/>
          </a:prstGeom>
          <a:noFill/>
        </p:spPr>
        <p:txBody>
          <a:bodyPr wrap="square">
            <a:spAutoFit/>
          </a:bodyPr>
          <a:lstStyle/>
          <a:p>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private</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async</a:t>
            </a:r>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void</a:t>
            </a:r>
            <a:r>
              <a:rPr lang="es-ES" sz="1400" dirty="0">
                <a:solidFill>
                  <a:srgbClr val="000000"/>
                </a:solidFill>
                <a:latin typeface="Consolas" panose="020B0609020204030204" pitchFamily="49" charset="0"/>
              </a:rPr>
              <a:t> VerMapa_Clicked(</a:t>
            </a:r>
            <a:r>
              <a:rPr lang="es-ES" sz="1400" dirty="0">
                <a:solidFill>
                  <a:srgbClr val="0000FF"/>
                </a:solidFill>
                <a:latin typeface="Consolas" panose="020B0609020204030204" pitchFamily="49" charset="0"/>
              </a:rPr>
              <a:t>object</a:t>
            </a:r>
            <a:r>
              <a:rPr lang="es-ES" sz="1400" dirty="0">
                <a:solidFill>
                  <a:srgbClr val="000000"/>
                </a:solidFill>
                <a:latin typeface="Consolas" panose="020B0609020204030204" pitchFamily="49" charset="0"/>
              </a:rPr>
              <a:t> sender, EventArgs e)</a:t>
            </a:r>
          </a:p>
          <a:p>
            <a:r>
              <a:rPr lang="es-E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MapLaunchOptions options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MapLaunchOptions { Name = </a:t>
            </a:r>
            <a:r>
              <a:rPr lang="en-US" sz="1400" dirty="0">
                <a:solidFill>
                  <a:srgbClr val="A31515"/>
                </a:solidFill>
                <a:latin typeface="Consolas" panose="020B0609020204030204" pitchFamily="49" charset="0"/>
              </a:rPr>
              <a:t>"Mi Posicion Actual"</a:t>
            </a:r>
            <a:r>
              <a:rPr lang="en-US" sz="1400" dirty="0">
                <a:solidFill>
                  <a:srgbClr val="000000"/>
                </a:solidFill>
                <a:latin typeface="Consolas" panose="020B0609020204030204" pitchFamily="49" charset="0"/>
              </a:rPr>
              <a:t> };</a:t>
            </a:r>
          </a:p>
          <a:p>
            <a:r>
              <a:rPr lang="es-ES" sz="1400" dirty="0">
                <a:solidFill>
                  <a:srgbClr val="000000"/>
                </a:solidFill>
                <a:latin typeface="Consolas" panose="020B0609020204030204" pitchFamily="49" charset="0"/>
              </a:rPr>
              <a:t>            </a:t>
            </a:r>
            <a:r>
              <a:rPr lang="es-ES" sz="1400" dirty="0">
                <a:solidFill>
                  <a:srgbClr val="0000FF"/>
                </a:solidFill>
                <a:latin typeface="Consolas" panose="020B0609020204030204" pitchFamily="49" charset="0"/>
              </a:rPr>
              <a:t>await</a:t>
            </a:r>
            <a:r>
              <a:rPr lang="es-ES" sz="1400" dirty="0">
                <a:solidFill>
                  <a:srgbClr val="000000"/>
                </a:solidFill>
                <a:latin typeface="Consolas" panose="020B0609020204030204" pitchFamily="49" charset="0"/>
              </a:rPr>
              <a:t> Map.OpenAsync(latitud, longitud, options);</a:t>
            </a:r>
          </a:p>
          <a:p>
            <a:endParaRPr lang="es-ES" sz="1400" dirty="0">
              <a:solidFill>
                <a:srgbClr val="000000"/>
              </a:solidFill>
              <a:latin typeface="Consolas" panose="020B0609020204030204" pitchFamily="49" charset="0"/>
            </a:endParaRPr>
          </a:p>
          <a:p>
            <a:r>
              <a:rPr lang="es-ES" sz="1400" dirty="0">
                <a:solidFill>
                  <a:srgbClr val="000000"/>
                </a:solidFill>
                <a:latin typeface="Consolas" panose="020B0609020204030204" pitchFamily="49" charset="0"/>
              </a:rPr>
              <a:t>        }</a:t>
            </a:r>
            <a:endParaRPr lang="es-E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9"/>
          <p:cNvSpPr/>
          <p:nvPr/>
        </p:nvSpPr>
        <p:spPr>
          <a:xfrm>
            <a:off x="510753" y="155150"/>
            <a:ext cx="2826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400" b="1" i="0">
                <a:solidFill>
                  <a:srgbClr val="333333"/>
                </a:solidFill>
                <a:latin typeface="Libre Baskerville"/>
                <a:ea typeface="Libre Baskerville"/>
                <a:cs typeface="Libre Baskerville"/>
                <a:sym typeface="Libre Baskerville"/>
              </a:rPr>
              <a:t>Permisos</a:t>
            </a:r>
            <a:endParaRPr sz="2400" b="0" i="0" dirty="0">
              <a:solidFill>
                <a:srgbClr val="333333"/>
              </a:solidFill>
              <a:latin typeface="Libre Baskerville"/>
              <a:ea typeface="Libre Baskerville"/>
              <a:cs typeface="Libre Baskerville"/>
              <a:sym typeface="Libre Baskerville"/>
            </a:endParaRPr>
          </a:p>
        </p:txBody>
      </p:sp>
      <p:sp>
        <p:nvSpPr>
          <p:cNvPr id="268" name="Google Shape;268;p29"/>
          <p:cNvSpPr/>
          <p:nvPr/>
        </p:nvSpPr>
        <p:spPr>
          <a:xfrm>
            <a:off x="510746" y="696779"/>
            <a:ext cx="11294076" cy="92333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a:solidFill>
                  <a:srgbClr val="444444"/>
                </a:solidFill>
                <a:latin typeface="Alegreya Sans"/>
                <a:ea typeface="Alegreya Sans"/>
                <a:cs typeface="Alegreya Sans"/>
                <a:sym typeface="Alegreya Sans"/>
              </a:rPr>
              <a:t>Para que nuestra aplicación pueda acceder a la ubicación del dispositivo debemos asignarle los permisos necesarios, para ello vamos a las propiedades de nuestro proyecto Android, en el Manifiesto de Android, bajamos y ubicamos los permisos </a:t>
            </a:r>
            <a:endParaRPr sz="1800" b="0" i="0">
              <a:solidFill>
                <a:srgbClr val="444444"/>
              </a:solidFill>
              <a:latin typeface="Alegreya Sans"/>
              <a:ea typeface="Alegreya Sans"/>
              <a:cs typeface="Alegreya Sans"/>
              <a:sym typeface="Alegreya Sans"/>
            </a:endParaRPr>
          </a:p>
        </p:txBody>
      </p:sp>
      <p:pic>
        <p:nvPicPr>
          <p:cNvPr id="269" name="Google Shape;269;p29"/>
          <p:cNvPicPr preferRelativeResize="0"/>
          <p:nvPr/>
        </p:nvPicPr>
        <p:blipFill rotWithShape="1">
          <a:blip r:embed="rId3">
            <a:alphaModFix/>
          </a:blip>
          <a:srcRect/>
          <a:stretch/>
        </p:blipFill>
        <p:spPr>
          <a:xfrm>
            <a:off x="6850586" y="1524679"/>
            <a:ext cx="2749918" cy="5098299"/>
          </a:xfrm>
          <a:prstGeom prst="rect">
            <a:avLst/>
          </a:prstGeom>
          <a:noFill/>
          <a:ln>
            <a:noFill/>
          </a:ln>
        </p:spPr>
      </p:pic>
      <p:sp>
        <p:nvSpPr>
          <p:cNvPr id="270" name="Google Shape;270;p29"/>
          <p:cNvSpPr/>
          <p:nvPr/>
        </p:nvSpPr>
        <p:spPr>
          <a:xfrm>
            <a:off x="6990080" y="6146800"/>
            <a:ext cx="2702560" cy="29464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1" name="Google Shape;271;p29" descr="Recorte de pantalla"/>
          <p:cNvPicPr preferRelativeResize="0"/>
          <p:nvPr/>
        </p:nvPicPr>
        <p:blipFill rotWithShape="1">
          <a:blip r:embed="rId4">
            <a:alphaModFix/>
          </a:blip>
          <a:srcRect/>
          <a:stretch/>
        </p:blipFill>
        <p:spPr>
          <a:xfrm>
            <a:off x="1085618" y="2330895"/>
            <a:ext cx="3315163" cy="2724530"/>
          </a:xfrm>
          <a:prstGeom prst="rect">
            <a:avLst/>
          </a:prstGeom>
          <a:noFill/>
          <a:ln>
            <a:noFill/>
          </a:ln>
        </p:spPr>
      </p:pic>
      <p:cxnSp>
        <p:nvCxnSpPr>
          <p:cNvPr id="272" name="Google Shape;272;p29"/>
          <p:cNvCxnSpPr>
            <a:endCxn id="270" idx="1"/>
          </p:cNvCxnSpPr>
          <p:nvPr/>
        </p:nvCxnSpPr>
        <p:spPr>
          <a:xfrm>
            <a:off x="3058280" y="4297620"/>
            <a:ext cx="3931800" cy="1996500"/>
          </a:xfrm>
          <a:prstGeom prst="straightConnector1">
            <a:avLst/>
          </a:prstGeom>
          <a:noFill/>
          <a:ln w="9525" cap="flat" cmpd="sng">
            <a:solidFill>
              <a:srgbClr val="FF0000"/>
            </a:solidFill>
            <a:prstDash val="solid"/>
            <a:miter lim="800000"/>
            <a:headEnd type="none" w="sm" len="sm"/>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0"/>
          <p:cNvSpPr/>
          <p:nvPr/>
        </p:nvSpPr>
        <p:spPr>
          <a:xfrm>
            <a:off x="329514" y="582993"/>
            <a:ext cx="11376454" cy="92333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dirty="0">
                <a:solidFill>
                  <a:srgbClr val="444444"/>
                </a:solidFill>
                <a:latin typeface="Alegreya Sans"/>
                <a:ea typeface="Alegreya Sans"/>
                <a:cs typeface="Alegreya Sans"/>
                <a:sym typeface="Alegreya Sans"/>
              </a:rPr>
              <a:t>Una vez dentro de las propiedades elegiremos la segunda opción “Android Manifest” y en la parte derecha donde dice </a:t>
            </a:r>
            <a:r>
              <a:rPr lang="es-ES" sz="1800" b="1" i="0" dirty="0">
                <a:solidFill>
                  <a:srgbClr val="444444"/>
                </a:solidFill>
                <a:latin typeface="Alegreya Sans"/>
                <a:ea typeface="Alegreya Sans"/>
                <a:cs typeface="Alegreya Sans"/>
                <a:sym typeface="Alegreya Sans"/>
              </a:rPr>
              <a:t>Permisos necesarios</a:t>
            </a:r>
            <a:r>
              <a:rPr lang="es-ES" sz="1800" b="0" i="0" dirty="0">
                <a:solidFill>
                  <a:srgbClr val="444444"/>
                </a:solidFill>
                <a:latin typeface="Alegreya Sans"/>
                <a:ea typeface="Alegreya Sans"/>
                <a:cs typeface="Alegreya Sans"/>
                <a:sym typeface="Alegreya Sans"/>
              </a:rPr>
              <a:t> buscamos las opciones “</a:t>
            </a:r>
            <a:r>
              <a:rPr lang="es-ES" sz="1800" b="1" i="0" dirty="0">
                <a:solidFill>
                  <a:srgbClr val="444444"/>
                </a:solidFill>
                <a:latin typeface="Alegreya Sans"/>
                <a:ea typeface="Alegreya Sans"/>
                <a:cs typeface="Alegreya Sans"/>
                <a:sym typeface="Alegreya Sans"/>
              </a:rPr>
              <a:t>ACCESS_COARSE_LOCATION</a:t>
            </a:r>
            <a:r>
              <a:rPr lang="es-ES" sz="1800" b="0" i="0" dirty="0">
                <a:solidFill>
                  <a:srgbClr val="444444"/>
                </a:solidFill>
                <a:latin typeface="Alegreya Sans"/>
                <a:ea typeface="Alegreya Sans"/>
                <a:cs typeface="Alegreya Sans"/>
                <a:sym typeface="Alegreya Sans"/>
              </a:rPr>
              <a:t>” y “</a:t>
            </a:r>
            <a:r>
              <a:rPr lang="es-ES" sz="1800" b="1" i="0" dirty="0">
                <a:solidFill>
                  <a:srgbClr val="444444"/>
                </a:solidFill>
                <a:latin typeface="Alegreya Sans"/>
                <a:ea typeface="Alegreya Sans"/>
                <a:cs typeface="Alegreya Sans"/>
                <a:sym typeface="Alegreya Sans"/>
              </a:rPr>
              <a:t>ACCESS_FINE_LOCATION</a:t>
            </a:r>
            <a:r>
              <a:rPr lang="es-ES" sz="1800" b="0" i="0" dirty="0">
                <a:solidFill>
                  <a:srgbClr val="444444"/>
                </a:solidFill>
                <a:latin typeface="Alegreya Sans"/>
                <a:ea typeface="Alegreya Sans"/>
                <a:cs typeface="Alegreya Sans"/>
                <a:sym typeface="Alegreya Sans"/>
              </a:rPr>
              <a:t>”, una vez seleccionadas guardamos el proyecto.</a:t>
            </a:r>
            <a:endParaRPr sz="1800" dirty="0">
              <a:solidFill>
                <a:schemeClr val="dk1"/>
              </a:solidFill>
              <a:latin typeface="Calibri"/>
              <a:ea typeface="Calibri"/>
              <a:cs typeface="Calibri"/>
              <a:sym typeface="Calibri"/>
            </a:endParaRPr>
          </a:p>
        </p:txBody>
      </p:sp>
      <p:pic>
        <p:nvPicPr>
          <p:cNvPr id="278" name="Google Shape;278;p30" descr="Recorte de pantalla"/>
          <p:cNvPicPr preferRelativeResize="0"/>
          <p:nvPr/>
        </p:nvPicPr>
        <p:blipFill rotWithShape="1">
          <a:blip r:embed="rId3">
            <a:alphaModFix/>
          </a:blip>
          <a:srcRect/>
          <a:stretch/>
        </p:blipFill>
        <p:spPr>
          <a:xfrm>
            <a:off x="2902601" y="1506322"/>
            <a:ext cx="6334157" cy="4996077"/>
          </a:xfrm>
          <a:prstGeom prst="rect">
            <a:avLst/>
          </a:prstGeom>
          <a:noFill/>
          <a:ln>
            <a:noFill/>
          </a:ln>
        </p:spPr>
      </p:pic>
      <p:sp>
        <p:nvSpPr>
          <p:cNvPr id="279" name="Google Shape;279;p30"/>
          <p:cNvSpPr/>
          <p:nvPr/>
        </p:nvSpPr>
        <p:spPr>
          <a:xfrm>
            <a:off x="2810463" y="1785742"/>
            <a:ext cx="1887443" cy="310248"/>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30"/>
          <p:cNvSpPr/>
          <p:nvPr/>
        </p:nvSpPr>
        <p:spPr>
          <a:xfrm>
            <a:off x="4976523" y="4833777"/>
            <a:ext cx="2623988" cy="385135"/>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81" name="Google Shape;281;p30"/>
          <p:cNvCxnSpPr/>
          <p:nvPr/>
        </p:nvCxnSpPr>
        <p:spPr>
          <a:xfrm>
            <a:off x="4145280" y="1907663"/>
            <a:ext cx="831243" cy="2909909"/>
          </a:xfrm>
          <a:prstGeom prst="straightConnector1">
            <a:avLst/>
          </a:prstGeom>
          <a:noFill/>
          <a:ln w="38100" cap="flat" cmpd="sng">
            <a:solidFill>
              <a:srgbClr val="FF0000"/>
            </a:solidFill>
            <a:prstDash val="dash"/>
            <a:miter lim="800000"/>
            <a:headEnd type="none" w="sm" len="sm"/>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1" descr="Tú bien, todo bien? | Aruca Coach"/>
          <p:cNvPicPr preferRelativeResize="0"/>
          <p:nvPr/>
        </p:nvPicPr>
        <p:blipFill rotWithShape="1">
          <a:blip r:embed="rId3">
            <a:alphaModFix/>
          </a:blip>
          <a:srcRect/>
          <a:stretch/>
        </p:blipFill>
        <p:spPr>
          <a:xfrm>
            <a:off x="962882" y="307589"/>
            <a:ext cx="1697939" cy="1459386"/>
          </a:xfrm>
          <a:prstGeom prst="rect">
            <a:avLst/>
          </a:prstGeom>
          <a:noFill/>
          <a:ln>
            <a:noFill/>
          </a:ln>
        </p:spPr>
      </p:pic>
      <p:sp>
        <p:nvSpPr>
          <p:cNvPr id="287" name="Google Shape;287;p31"/>
          <p:cNvSpPr txBox="1"/>
          <p:nvPr/>
        </p:nvSpPr>
        <p:spPr>
          <a:xfrm>
            <a:off x="263544" y="1981160"/>
            <a:ext cx="2973860" cy="403187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3200">
                <a:solidFill>
                  <a:schemeClr val="dk1"/>
                </a:solidFill>
                <a:latin typeface="Calibri"/>
                <a:ea typeface="Calibri"/>
                <a:cs typeface="Calibri"/>
                <a:sym typeface="Calibri"/>
              </a:rPr>
              <a:t>Si todo marcha bien aquí vamos a ejecutar nuestra app de Geolocalización GPS y veremos la siguiente pantalla.</a:t>
            </a:r>
            <a:endParaRPr sz="3200">
              <a:solidFill>
                <a:schemeClr val="dk1"/>
              </a:solidFill>
              <a:latin typeface="Calibri"/>
              <a:ea typeface="Calibri"/>
              <a:cs typeface="Calibri"/>
              <a:sym typeface="Calibri"/>
            </a:endParaRPr>
          </a:p>
        </p:txBody>
      </p:sp>
      <p:pic>
        <p:nvPicPr>
          <p:cNvPr id="288" name="Google Shape;288;p31" descr="Recorte de pantalla"/>
          <p:cNvPicPr preferRelativeResize="0"/>
          <p:nvPr/>
        </p:nvPicPr>
        <p:blipFill rotWithShape="1">
          <a:blip r:embed="rId4">
            <a:alphaModFix/>
          </a:blip>
          <a:srcRect/>
          <a:stretch/>
        </p:blipFill>
        <p:spPr>
          <a:xfrm>
            <a:off x="3690418" y="443142"/>
            <a:ext cx="3006944" cy="6142873"/>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289" name="Google Shape;289;p31" descr="Recorte de pantalla"/>
          <p:cNvPicPr preferRelativeResize="0"/>
          <p:nvPr/>
        </p:nvPicPr>
        <p:blipFill rotWithShape="1">
          <a:blip r:embed="rId5">
            <a:alphaModFix/>
          </a:blip>
          <a:srcRect/>
          <a:stretch/>
        </p:blipFill>
        <p:spPr>
          <a:xfrm>
            <a:off x="8814487" y="443141"/>
            <a:ext cx="3079005" cy="6142873"/>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290" name="Google Shape;290;p31"/>
          <p:cNvSpPr/>
          <p:nvPr/>
        </p:nvSpPr>
        <p:spPr>
          <a:xfrm>
            <a:off x="7286235" y="1614616"/>
            <a:ext cx="881448" cy="427779"/>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1" name="Google Shape;291;p31"/>
          <p:cNvSpPr txBox="1"/>
          <p:nvPr/>
        </p:nvSpPr>
        <p:spPr>
          <a:xfrm>
            <a:off x="6862119" y="2421924"/>
            <a:ext cx="1787611" cy="397031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Como vemos aqui tenemos la latitude y la longitud que nos asigna el GPS, y al precionar el Boton mostrar Mapa veremos la siguiente pantalla donde nos indica nuestra Ubicación en el Mapa de Google.</a:t>
            </a:r>
            <a:endParaRPr sz="1800">
              <a:solidFill>
                <a:schemeClr val="dk1"/>
              </a:solidFill>
              <a:latin typeface="Calibri"/>
              <a:ea typeface="Calibri"/>
              <a:cs typeface="Calibri"/>
              <a:sym typeface="Calibri"/>
            </a:endParaRPr>
          </a:p>
        </p:txBody>
      </p:sp>
      <p:sp>
        <p:nvSpPr>
          <p:cNvPr id="2" name="Oval 1">
            <a:extLst>
              <a:ext uri="{FF2B5EF4-FFF2-40B4-BE49-F238E27FC236}">
                <a16:creationId xmlns:a16="http://schemas.microsoft.com/office/drawing/2014/main" id="{F9506152-7286-46ED-B6EC-51F4751EFC5F}"/>
              </a:ext>
            </a:extLst>
          </p:cNvPr>
          <p:cNvSpPr/>
          <p:nvPr/>
        </p:nvSpPr>
        <p:spPr>
          <a:xfrm>
            <a:off x="9935308" y="2655277"/>
            <a:ext cx="861646" cy="773723"/>
          </a:xfrm>
          <a:prstGeom prst="ellipse">
            <a:avLst/>
          </a:prstGeom>
          <a:noFill/>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2" descr="Recorte de pantalla"/>
          <p:cNvPicPr preferRelativeResize="0"/>
          <p:nvPr/>
        </p:nvPicPr>
        <p:blipFill rotWithShape="1">
          <a:blip r:embed="rId3">
            <a:alphaModFix/>
          </a:blip>
          <a:srcRect/>
          <a:stretch/>
        </p:blipFill>
        <p:spPr>
          <a:xfrm>
            <a:off x="6606132" y="1448548"/>
            <a:ext cx="2314852" cy="4747618"/>
          </a:xfrm>
          <a:prstGeom prst="rect">
            <a:avLst/>
          </a:prstGeom>
          <a:noFill/>
          <a:ln>
            <a:noFill/>
          </a:ln>
        </p:spPr>
      </p:pic>
      <p:sp>
        <p:nvSpPr>
          <p:cNvPr id="297" name="Google Shape;297;p32"/>
          <p:cNvSpPr txBox="1"/>
          <p:nvPr/>
        </p:nvSpPr>
        <p:spPr>
          <a:xfrm>
            <a:off x="321277" y="2117124"/>
            <a:ext cx="2520778" cy="452431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a:solidFill>
                  <a:schemeClr val="dk1"/>
                </a:solidFill>
                <a:latin typeface="Calibri"/>
                <a:ea typeface="Calibri"/>
                <a:cs typeface="Calibri"/>
                <a:sym typeface="Calibri"/>
              </a:rPr>
              <a:t>Si al ejecutar la App, te sale normal, pero al darle al Botón, te da un error que no puede mostrar ningún resultado, lo primero es revisar el código, y validar que todo esté codificado correctamente, si todo esta bien, vamos a las opciones de configuración, buscamos aplicaciones, en la parte superior derecha le doy a los 3 puntitos.</a:t>
            </a:r>
            <a:endParaRPr sz="1800">
              <a:solidFill>
                <a:schemeClr val="dk1"/>
              </a:solidFill>
              <a:latin typeface="Calibri"/>
              <a:ea typeface="Calibri"/>
              <a:cs typeface="Calibri"/>
              <a:sym typeface="Calibri"/>
            </a:endParaRPr>
          </a:p>
        </p:txBody>
      </p:sp>
      <p:pic>
        <p:nvPicPr>
          <p:cNvPr id="298" name="Google Shape;298;p32" descr="Terrified Smiley | Imagenes de emoji, Caras emoji, Emoticones emoji"/>
          <p:cNvPicPr preferRelativeResize="0"/>
          <p:nvPr/>
        </p:nvPicPr>
        <p:blipFill rotWithShape="1">
          <a:blip r:embed="rId4">
            <a:alphaModFix/>
          </a:blip>
          <a:srcRect/>
          <a:stretch/>
        </p:blipFill>
        <p:spPr>
          <a:xfrm>
            <a:off x="682172" y="287450"/>
            <a:ext cx="1689629" cy="1689629"/>
          </a:xfrm>
          <a:prstGeom prst="rect">
            <a:avLst/>
          </a:prstGeom>
          <a:noFill/>
          <a:ln>
            <a:noFill/>
          </a:ln>
        </p:spPr>
      </p:pic>
      <p:pic>
        <p:nvPicPr>
          <p:cNvPr id="299" name="Google Shape;299;p32" descr="Recorte de pantalla"/>
          <p:cNvPicPr preferRelativeResize="0"/>
          <p:nvPr/>
        </p:nvPicPr>
        <p:blipFill rotWithShape="1">
          <a:blip r:embed="rId5">
            <a:alphaModFix/>
          </a:blip>
          <a:srcRect/>
          <a:stretch/>
        </p:blipFill>
        <p:spPr>
          <a:xfrm>
            <a:off x="3607698" y="1424870"/>
            <a:ext cx="2303725" cy="4771296"/>
          </a:xfrm>
          <a:prstGeom prst="rect">
            <a:avLst/>
          </a:prstGeom>
          <a:noFill/>
          <a:ln>
            <a:noFill/>
          </a:ln>
        </p:spPr>
      </p:pic>
      <p:sp>
        <p:nvSpPr>
          <p:cNvPr id="300" name="Google Shape;300;p32"/>
          <p:cNvSpPr/>
          <p:nvPr/>
        </p:nvSpPr>
        <p:spPr>
          <a:xfrm>
            <a:off x="3047763" y="3393990"/>
            <a:ext cx="354227" cy="428367"/>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32"/>
          <p:cNvSpPr/>
          <p:nvPr/>
        </p:nvSpPr>
        <p:spPr>
          <a:xfrm>
            <a:off x="5993187" y="3393990"/>
            <a:ext cx="531181" cy="428367"/>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2" name="Google Shape;302;p32" descr="Recorte de pantalla"/>
          <p:cNvPicPr preferRelativeResize="0"/>
          <p:nvPr/>
        </p:nvPicPr>
        <p:blipFill rotWithShape="1">
          <a:blip r:embed="rId6">
            <a:alphaModFix/>
          </a:blip>
          <a:srcRect/>
          <a:stretch/>
        </p:blipFill>
        <p:spPr>
          <a:xfrm>
            <a:off x="9401037" y="1448548"/>
            <a:ext cx="2312573" cy="4812209"/>
          </a:xfrm>
          <a:prstGeom prst="rect">
            <a:avLst/>
          </a:prstGeom>
          <a:noFill/>
          <a:ln>
            <a:noFill/>
          </a:ln>
        </p:spPr>
      </p:pic>
      <p:sp>
        <p:nvSpPr>
          <p:cNvPr id="303" name="Google Shape;303;p32"/>
          <p:cNvSpPr/>
          <p:nvPr/>
        </p:nvSpPr>
        <p:spPr>
          <a:xfrm>
            <a:off x="11351740" y="1622854"/>
            <a:ext cx="361870" cy="354225"/>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32"/>
          <p:cNvSpPr/>
          <p:nvPr/>
        </p:nvSpPr>
        <p:spPr>
          <a:xfrm>
            <a:off x="3536764" y="2644346"/>
            <a:ext cx="2374659" cy="2067697"/>
          </a:xfrm>
          <a:prstGeom prst="ellipse">
            <a:avLst/>
          </a:prstGeom>
          <a:noFill/>
          <a:ln w="12700" cap="flat" cmpd="sng">
            <a:solidFill>
              <a:srgbClr val="FFFF00"/>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32"/>
          <p:cNvSpPr/>
          <p:nvPr/>
        </p:nvSpPr>
        <p:spPr>
          <a:xfrm>
            <a:off x="6606132" y="3649362"/>
            <a:ext cx="2314852" cy="518984"/>
          </a:xfrm>
          <a:prstGeom prst="rect">
            <a:avLst/>
          </a:prstGeom>
          <a:noFill/>
          <a:ln w="38100"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06" name="Google Shape;306;p32"/>
          <p:cNvCxnSpPr>
            <a:endCxn id="303" idx="3"/>
          </p:cNvCxnSpPr>
          <p:nvPr/>
        </p:nvCxnSpPr>
        <p:spPr>
          <a:xfrm rot="10800000" flipH="1">
            <a:off x="7933134" y="1925204"/>
            <a:ext cx="3471600" cy="1724100"/>
          </a:xfrm>
          <a:prstGeom prst="straightConnector1">
            <a:avLst/>
          </a:prstGeom>
          <a:noFill/>
          <a:ln w="28575" cap="flat" cmpd="sng">
            <a:solidFill>
              <a:srgbClr val="FFFF00"/>
            </a:solidFill>
            <a:prstDash val="solid"/>
            <a:miter lim="800000"/>
            <a:headEnd type="none" w="sm" len="sm"/>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3" descr="Recorte de pantalla"/>
          <p:cNvPicPr preferRelativeResize="0"/>
          <p:nvPr/>
        </p:nvPicPr>
        <p:blipFill rotWithShape="1">
          <a:blip r:embed="rId3">
            <a:alphaModFix/>
          </a:blip>
          <a:srcRect/>
          <a:stretch/>
        </p:blipFill>
        <p:spPr>
          <a:xfrm>
            <a:off x="470943" y="1828800"/>
            <a:ext cx="2244929" cy="4323053"/>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312" name="Google Shape;312;p33" descr="Recorte de pantalla"/>
          <p:cNvPicPr preferRelativeResize="0"/>
          <p:nvPr/>
        </p:nvPicPr>
        <p:blipFill rotWithShape="1">
          <a:blip r:embed="rId4">
            <a:alphaModFix/>
          </a:blip>
          <a:srcRect/>
          <a:stretch/>
        </p:blipFill>
        <p:spPr>
          <a:xfrm>
            <a:off x="3479205" y="1828800"/>
            <a:ext cx="2167816" cy="432305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313" name="Google Shape;313;p33" descr="Recorte de pantalla"/>
          <p:cNvPicPr preferRelativeResize="0"/>
          <p:nvPr/>
        </p:nvPicPr>
        <p:blipFill rotWithShape="1">
          <a:blip r:embed="rId5">
            <a:alphaModFix/>
          </a:blip>
          <a:srcRect/>
          <a:stretch/>
        </p:blipFill>
        <p:spPr>
          <a:xfrm>
            <a:off x="6376978" y="1828800"/>
            <a:ext cx="2223325" cy="432305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314" name="Google Shape;314;p33" descr="Recorte de pantalla"/>
          <p:cNvPicPr preferRelativeResize="0"/>
          <p:nvPr/>
        </p:nvPicPr>
        <p:blipFill rotWithShape="1">
          <a:blip r:embed="rId6">
            <a:alphaModFix/>
          </a:blip>
          <a:srcRect/>
          <a:stretch/>
        </p:blipFill>
        <p:spPr>
          <a:xfrm>
            <a:off x="9368387" y="1828800"/>
            <a:ext cx="2222251" cy="432305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315" name="Google Shape;315;p33"/>
          <p:cNvSpPr/>
          <p:nvPr/>
        </p:nvSpPr>
        <p:spPr>
          <a:xfrm>
            <a:off x="2937113" y="3561959"/>
            <a:ext cx="354227" cy="428367"/>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 name="Google Shape;316;p33"/>
          <p:cNvSpPr/>
          <p:nvPr/>
        </p:nvSpPr>
        <p:spPr>
          <a:xfrm>
            <a:off x="5865016" y="3561959"/>
            <a:ext cx="354227" cy="428367"/>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 name="Google Shape;317;p33"/>
          <p:cNvSpPr/>
          <p:nvPr/>
        </p:nvSpPr>
        <p:spPr>
          <a:xfrm>
            <a:off x="8807231" y="3561958"/>
            <a:ext cx="354227" cy="428367"/>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33"/>
          <p:cNvSpPr/>
          <p:nvPr/>
        </p:nvSpPr>
        <p:spPr>
          <a:xfrm>
            <a:off x="939114" y="2454876"/>
            <a:ext cx="1524000" cy="329513"/>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p33"/>
          <p:cNvSpPr/>
          <p:nvPr/>
        </p:nvSpPr>
        <p:spPr>
          <a:xfrm>
            <a:off x="3538152" y="5152768"/>
            <a:ext cx="1972962" cy="329513"/>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33"/>
          <p:cNvSpPr/>
          <p:nvPr/>
        </p:nvSpPr>
        <p:spPr>
          <a:xfrm>
            <a:off x="6410354" y="3776141"/>
            <a:ext cx="1972962" cy="329513"/>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33"/>
          <p:cNvSpPr/>
          <p:nvPr/>
        </p:nvSpPr>
        <p:spPr>
          <a:xfrm>
            <a:off x="9368386" y="3310703"/>
            <a:ext cx="1972962" cy="329513"/>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22" name="Google Shape;322;p33"/>
          <p:cNvCxnSpPr>
            <a:stCxn id="318" idx="3"/>
            <a:endCxn id="319" idx="1"/>
          </p:cNvCxnSpPr>
          <p:nvPr/>
        </p:nvCxnSpPr>
        <p:spPr>
          <a:xfrm>
            <a:off x="2463114" y="2619632"/>
            <a:ext cx="1074900" cy="2697900"/>
          </a:xfrm>
          <a:prstGeom prst="straightConnector1">
            <a:avLst/>
          </a:prstGeom>
          <a:noFill/>
          <a:ln w="9525" cap="flat" cmpd="sng">
            <a:solidFill>
              <a:srgbClr val="FF0000"/>
            </a:solidFill>
            <a:prstDash val="solid"/>
            <a:miter lim="800000"/>
            <a:headEnd type="none" w="sm" len="sm"/>
            <a:tailEnd type="triangle" w="med" len="med"/>
          </a:ln>
        </p:spPr>
      </p:cxnSp>
      <p:cxnSp>
        <p:nvCxnSpPr>
          <p:cNvPr id="323" name="Google Shape;323;p33"/>
          <p:cNvCxnSpPr>
            <a:endCxn id="313" idx="1"/>
          </p:cNvCxnSpPr>
          <p:nvPr/>
        </p:nvCxnSpPr>
        <p:spPr>
          <a:xfrm rot="10800000" flipH="1">
            <a:off x="4524778" y="3990326"/>
            <a:ext cx="1852200" cy="1181100"/>
          </a:xfrm>
          <a:prstGeom prst="straightConnector1">
            <a:avLst/>
          </a:prstGeom>
          <a:noFill/>
          <a:ln w="9525" cap="flat" cmpd="sng">
            <a:solidFill>
              <a:srgbClr val="FF0000"/>
            </a:solidFill>
            <a:prstDash val="solid"/>
            <a:miter lim="800000"/>
            <a:headEnd type="none" w="sm" len="sm"/>
            <a:tailEnd type="triangle" w="med" len="med"/>
          </a:ln>
        </p:spPr>
      </p:cxnSp>
      <p:cxnSp>
        <p:nvCxnSpPr>
          <p:cNvPr id="324" name="Google Shape;324;p33"/>
          <p:cNvCxnSpPr>
            <a:endCxn id="321" idx="1"/>
          </p:cNvCxnSpPr>
          <p:nvPr/>
        </p:nvCxnSpPr>
        <p:spPr>
          <a:xfrm rot="10800000" flipH="1">
            <a:off x="7495786" y="3475460"/>
            <a:ext cx="1872600" cy="325200"/>
          </a:xfrm>
          <a:prstGeom prst="straightConnector1">
            <a:avLst/>
          </a:prstGeom>
          <a:noFill/>
          <a:ln w="9525" cap="flat" cmpd="sng">
            <a:solidFill>
              <a:srgbClr val="FF0000"/>
            </a:solidFill>
            <a:prstDash val="solid"/>
            <a:miter lim="800000"/>
            <a:headEnd type="none" w="sm" len="sm"/>
            <a:tailEnd type="triangle" w="med" len="med"/>
          </a:ln>
        </p:spPr>
      </p:cxnSp>
      <p:sp>
        <p:nvSpPr>
          <p:cNvPr id="325" name="Google Shape;325;p33"/>
          <p:cNvSpPr txBox="1"/>
          <p:nvPr/>
        </p:nvSpPr>
        <p:spPr>
          <a:xfrm>
            <a:off x="296562" y="218985"/>
            <a:ext cx="11516497" cy="1477328"/>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a:solidFill>
                  <a:schemeClr val="dk1"/>
                </a:solidFill>
                <a:latin typeface="Calibri"/>
                <a:ea typeface="Calibri"/>
                <a:cs typeface="Calibri"/>
                <a:sym typeface="Calibri"/>
              </a:rPr>
              <a:t>Al darle a los 3 puntitos nos aparecen estas opciones, le damos a Administrador de permisos, luego buscamos  como vemos la Ubicación, y luego allí buscamos nuestra aplicación, que en este caso le Habíamos puesto GPS-Seccion_0742, le damos y nos saldrá una nueva Ventana, en ella le daremos a permitir todo el tiempo, o solo cuando esté en uso, con esto volvemos a nuestra app, le damos al botón mostrar y nuestra aplicación debe funcionar, si no es así solo debemos volver a compilar y listo.</a:t>
            </a:r>
            <a:endParaRPr sz="1800">
              <a:solidFill>
                <a:schemeClr val="dk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A7A75BE5-94ED-4CCD-B281-D0828E2A314E}"/>
              </a:ext>
            </a:extLst>
          </p:cNvPr>
          <p:cNvSpPr txBox="1"/>
          <p:nvPr/>
        </p:nvSpPr>
        <p:spPr>
          <a:xfrm>
            <a:off x="4524776" y="6444343"/>
            <a:ext cx="6239017" cy="307777"/>
          </a:xfrm>
          <a:prstGeom prst="rect">
            <a:avLst/>
          </a:prstGeom>
          <a:noFill/>
        </p:spPr>
        <p:txBody>
          <a:bodyPr wrap="square" rtlCol="0">
            <a:spAutoFit/>
          </a:bodyPr>
          <a:lstStyle/>
          <a:p>
            <a:r>
              <a:rPr lang="en-US" b="1" dirty="0">
                <a:solidFill>
                  <a:srgbClr val="FF0000"/>
                </a:solidFill>
              </a:rPr>
              <a:t>Nota: </a:t>
            </a:r>
            <a:r>
              <a:rPr lang="en-US" dirty="0"/>
              <a:t>en algunos casos hay que darle permiso al almacenamiento</a:t>
            </a:r>
            <a:endParaRPr lang="es-E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311501" y="244391"/>
            <a:ext cx="25699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i="0">
                <a:solidFill>
                  <a:srgbClr val="002060"/>
                </a:solidFill>
                <a:latin typeface="Libre Baskerville"/>
                <a:ea typeface="Libre Baskerville"/>
                <a:cs typeface="Libre Baskerville"/>
                <a:sym typeface="Libre Baskerville"/>
              </a:rPr>
              <a:t>Nuestro Resultados:</a:t>
            </a:r>
            <a:r>
              <a:rPr lang="es-ES" sz="1800" b="0" i="0">
                <a:solidFill>
                  <a:srgbClr val="444444"/>
                </a:solidFill>
                <a:latin typeface="Alegreya Sans"/>
                <a:ea typeface="Alegreya Sans"/>
                <a:cs typeface="Alegreya Sans"/>
                <a:sym typeface="Alegreya Sans"/>
              </a:rPr>
              <a:t>.</a:t>
            </a:r>
            <a:r>
              <a:rPr lang="es-ES" sz="1800" b="1" i="0">
                <a:solidFill>
                  <a:srgbClr val="002060"/>
                </a:solidFill>
                <a:latin typeface="Libre Baskerville"/>
                <a:ea typeface="Libre Baskerville"/>
                <a:cs typeface="Libre Baskerville"/>
                <a:sym typeface="Libre Baskerville"/>
              </a:rPr>
              <a:t> </a:t>
            </a:r>
            <a:endParaRPr sz="1800" b="1" i="0">
              <a:solidFill>
                <a:srgbClr val="002060"/>
              </a:solidFill>
              <a:latin typeface="Libre Baskerville"/>
              <a:ea typeface="Libre Baskerville"/>
              <a:cs typeface="Libre Baskerville"/>
              <a:sym typeface="Libre Baskerville"/>
            </a:endParaRPr>
          </a:p>
        </p:txBody>
      </p:sp>
      <p:pic>
        <p:nvPicPr>
          <p:cNvPr id="331" name="Google Shape;331;p34" descr="Recorte de pantalla"/>
          <p:cNvPicPr preferRelativeResize="0"/>
          <p:nvPr/>
        </p:nvPicPr>
        <p:blipFill rotWithShape="1">
          <a:blip r:embed="rId3">
            <a:alphaModFix/>
          </a:blip>
          <a:srcRect/>
          <a:stretch/>
        </p:blipFill>
        <p:spPr>
          <a:xfrm>
            <a:off x="741405" y="1035538"/>
            <a:ext cx="2849891" cy="5632991"/>
          </a:xfrm>
          <a:prstGeom prst="rect">
            <a:avLst/>
          </a:prstGeom>
          <a:noFill/>
          <a:ln>
            <a:noFill/>
          </a:ln>
        </p:spPr>
      </p:pic>
      <p:pic>
        <p:nvPicPr>
          <p:cNvPr id="332" name="Google Shape;332;p34" descr="Recorte de pantalla"/>
          <p:cNvPicPr preferRelativeResize="0"/>
          <p:nvPr/>
        </p:nvPicPr>
        <p:blipFill rotWithShape="1">
          <a:blip r:embed="rId4">
            <a:alphaModFix/>
          </a:blip>
          <a:srcRect/>
          <a:stretch/>
        </p:blipFill>
        <p:spPr>
          <a:xfrm>
            <a:off x="4683247" y="1035537"/>
            <a:ext cx="2986180" cy="5632992"/>
          </a:xfrm>
          <a:prstGeom prst="rect">
            <a:avLst/>
          </a:prstGeom>
          <a:noFill/>
          <a:ln>
            <a:noFill/>
          </a:ln>
        </p:spPr>
      </p:pic>
      <p:pic>
        <p:nvPicPr>
          <p:cNvPr id="333" name="Google Shape;333;p34" descr="Recorte de pantalla"/>
          <p:cNvPicPr preferRelativeResize="0"/>
          <p:nvPr/>
        </p:nvPicPr>
        <p:blipFill rotWithShape="1">
          <a:blip r:embed="rId5">
            <a:alphaModFix/>
          </a:blip>
          <a:srcRect/>
          <a:stretch/>
        </p:blipFill>
        <p:spPr>
          <a:xfrm>
            <a:off x="8678148" y="1035536"/>
            <a:ext cx="2887775" cy="5632993"/>
          </a:xfrm>
          <a:prstGeom prst="rect">
            <a:avLst/>
          </a:prstGeom>
          <a:noFill/>
          <a:ln>
            <a:noFill/>
          </a:ln>
        </p:spPr>
      </p:pic>
      <p:sp>
        <p:nvSpPr>
          <p:cNvPr id="334" name="Google Shape;334;p34"/>
          <p:cNvSpPr/>
          <p:nvPr/>
        </p:nvSpPr>
        <p:spPr>
          <a:xfrm>
            <a:off x="3956427" y="3743192"/>
            <a:ext cx="354227" cy="428367"/>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34"/>
          <p:cNvSpPr/>
          <p:nvPr/>
        </p:nvSpPr>
        <p:spPr>
          <a:xfrm>
            <a:off x="7958791" y="3637848"/>
            <a:ext cx="354227" cy="428367"/>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34"/>
          <p:cNvSpPr/>
          <p:nvPr/>
        </p:nvSpPr>
        <p:spPr>
          <a:xfrm>
            <a:off x="2881435" y="429057"/>
            <a:ext cx="8684488" cy="36933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1" i="0">
                <a:solidFill>
                  <a:srgbClr val="212121"/>
                </a:solidFill>
                <a:latin typeface="Open Sans"/>
                <a:ea typeface="Open Sans"/>
                <a:cs typeface="Open Sans"/>
                <a:sym typeface="Open Sans"/>
              </a:rPr>
              <a:t>Finalmente, hemos creado con éxito la aplicación de ubicación xamarin.forms.</a:t>
            </a:r>
            <a:endParaRPr sz="1800" b="1">
              <a:solidFill>
                <a:schemeClr val="dk1"/>
              </a:solidFill>
              <a:latin typeface="Calibri"/>
              <a:ea typeface="Calibri"/>
              <a:cs typeface="Calibri"/>
              <a:sym typeface="Calibri"/>
            </a:endParaRPr>
          </a:p>
        </p:txBody>
      </p:sp>
      <p:sp>
        <p:nvSpPr>
          <p:cNvPr id="9" name="Oval 8">
            <a:extLst>
              <a:ext uri="{FF2B5EF4-FFF2-40B4-BE49-F238E27FC236}">
                <a16:creationId xmlns:a16="http://schemas.microsoft.com/office/drawing/2014/main" id="{D88A405B-E0E8-4189-AF74-95185B863F10}"/>
              </a:ext>
            </a:extLst>
          </p:cNvPr>
          <p:cNvSpPr/>
          <p:nvPr/>
        </p:nvSpPr>
        <p:spPr>
          <a:xfrm>
            <a:off x="5745514" y="3183652"/>
            <a:ext cx="861646" cy="773723"/>
          </a:xfrm>
          <a:prstGeom prst="ellipse">
            <a:avLst/>
          </a:prstGeom>
          <a:noFill/>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10" name="Oval 9">
            <a:extLst>
              <a:ext uri="{FF2B5EF4-FFF2-40B4-BE49-F238E27FC236}">
                <a16:creationId xmlns:a16="http://schemas.microsoft.com/office/drawing/2014/main" id="{B69ECBBC-639A-4EFD-8A13-47331A1F88AE}"/>
              </a:ext>
            </a:extLst>
          </p:cNvPr>
          <p:cNvSpPr/>
          <p:nvPr/>
        </p:nvSpPr>
        <p:spPr>
          <a:xfrm>
            <a:off x="9691212" y="2969469"/>
            <a:ext cx="861646" cy="773723"/>
          </a:xfrm>
          <a:prstGeom prst="ellipse">
            <a:avLst/>
          </a:prstGeom>
          <a:noFill/>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5" descr="Recorte de pantalla"/>
          <p:cNvPicPr preferRelativeResize="0"/>
          <p:nvPr/>
        </p:nvPicPr>
        <p:blipFill rotWithShape="1">
          <a:blip r:embed="rId3">
            <a:alphaModFix/>
          </a:blip>
          <a:srcRect/>
          <a:stretch/>
        </p:blipFill>
        <p:spPr>
          <a:xfrm>
            <a:off x="1042625" y="799733"/>
            <a:ext cx="10440857" cy="52585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6"/>
          <p:cNvSpPr/>
          <p:nvPr/>
        </p:nvSpPr>
        <p:spPr>
          <a:xfrm>
            <a:off x="271847" y="1493787"/>
            <a:ext cx="5848865" cy="378565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000" b="0" i="0" dirty="0">
                <a:solidFill>
                  <a:srgbClr val="333333"/>
                </a:solidFill>
                <a:latin typeface="Arial"/>
                <a:ea typeface="Arial"/>
                <a:cs typeface="Arial"/>
                <a:sym typeface="Arial"/>
              </a:rPr>
              <a:t>Los Plugins nos facilitan el acceso a funcionalidad específica de cada plataforma sin necesidad de escribir grandes cantidades de código. Instalar un paquete NuGet, seguir documentación para inicialización y con pocas líneas se usa una API multiplataforma para por ejemplo, verificar el estado de la red. Sin embargo, para poder hacer uso del Plugin tenemos que conocer el nombre del paquete, en ocasiones hay diferentes paquetes destinados al mismo objetivo, etc, y hemos visto dos de ellos, </a:t>
            </a:r>
            <a:r>
              <a:rPr lang="es-ES" sz="2000" b="1" i="0" dirty="0">
                <a:solidFill>
                  <a:srgbClr val="0070C0"/>
                </a:solidFill>
                <a:latin typeface="Arial"/>
                <a:ea typeface="Arial"/>
                <a:cs typeface="Arial"/>
                <a:sym typeface="Arial"/>
              </a:rPr>
              <a:t>Xamarin Essentials</a:t>
            </a:r>
            <a:r>
              <a:rPr lang="es-ES" sz="2000" b="0" i="0" dirty="0">
                <a:solidFill>
                  <a:srgbClr val="333333"/>
                </a:solidFill>
                <a:latin typeface="Arial"/>
                <a:ea typeface="Arial"/>
                <a:cs typeface="Arial"/>
                <a:sym typeface="Arial"/>
              </a:rPr>
              <a:t>, y el </a:t>
            </a:r>
            <a:r>
              <a:rPr lang="es-ES" sz="2000" b="1" i="0" u="none" strike="noStrike" dirty="0">
                <a:solidFill>
                  <a:srgbClr val="0070C0"/>
                </a:solidFill>
                <a:latin typeface="Arial"/>
                <a:ea typeface="Arial"/>
                <a:cs typeface="Arial"/>
                <a:sym typeface="Arial"/>
              </a:rPr>
              <a:t>Xam.Plugin.Geolocator</a:t>
            </a:r>
            <a:r>
              <a:rPr lang="es-ES" sz="2000" b="1" dirty="0">
                <a:solidFill>
                  <a:srgbClr val="0070C0"/>
                </a:solidFill>
                <a:latin typeface="Arial"/>
                <a:ea typeface="Arial"/>
                <a:cs typeface="Arial"/>
                <a:sym typeface="Arial"/>
              </a:rPr>
              <a:t>.</a:t>
            </a:r>
            <a:endParaRPr sz="2000" b="1" dirty="0">
              <a:solidFill>
                <a:srgbClr val="0070C0"/>
              </a:solidFill>
              <a:latin typeface="Calibri"/>
              <a:ea typeface="Calibri"/>
              <a:cs typeface="Calibri"/>
              <a:sym typeface="Calibri"/>
            </a:endParaRPr>
          </a:p>
        </p:txBody>
      </p:sp>
      <p:pic>
        <p:nvPicPr>
          <p:cNvPr id="347" name="Google Shape;347;p36" descr="Xamarin.Essentials welcomes tvOS, watchOS, and Tizen | Xamarin Blog"/>
          <p:cNvPicPr preferRelativeResize="0"/>
          <p:nvPr/>
        </p:nvPicPr>
        <p:blipFill rotWithShape="1">
          <a:blip r:embed="rId3">
            <a:alphaModFix/>
          </a:blip>
          <a:srcRect/>
          <a:stretch/>
        </p:blipFill>
        <p:spPr>
          <a:xfrm>
            <a:off x="6450227" y="3708458"/>
            <a:ext cx="5074508" cy="2577012"/>
          </a:xfrm>
          <a:prstGeom prst="rect">
            <a:avLst/>
          </a:prstGeom>
          <a:noFill/>
          <a:ln>
            <a:noFill/>
          </a:ln>
        </p:spPr>
      </p:pic>
      <p:pic>
        <p:nvPicPr>
          <p:cNvPr id="348" name="Google Shape;348;p36" descr="Encontrar mi dispositivo con Xamarin Essentials o C#"/>
          <p:cNvPicPr preferRelativeResize="0"/>
          <p:nvPr/>
        </p:nvPicPr>
        <p:blipFill rotWithShape="1">
          <a:blip r:embed="rId4">
            <a:alphaModFix/>
          </a:blip>
          <a:srcRect/>
          <a:stretch/>
        </p:blipFill>
        <p:spPr>
          <a:xfrm>
            <a:off x="6450227" y="518984"/>
            <a:ext cx="5074508" cy="2850292"/>
          </a:xfrm>
          <a:prstGeom prst="rect">
            <a:avLst/>
          </a:prstGeom>
          <a:noFill/>
          <a:ln>
            <a:noFill/>
          </a:ln>
        </p:spPr>
      </p:pic>
      <p:sp>
        <p:nvSpPr>
          <p:cNvPr id="349" name="Google Shape;349;p36"/>
          <p:cNvSpPr/>
          <p:nvPr/>
        </p:nvSpPr>
        <p:spPr>
          <a:xfrm>
            <a:off x="271847" y="443469"/>
            <a:ext cx="348044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i="0" dirty="0">
                <a:solidFill>
                  <a:srgbClr val="2E2E29"/>
                </a:solidFill>
                <a:latin typeface="Arial"/>
                <a:ea typeface="Arial"/>
                <a:cs typeface="Arial"/>
                <a:sym typeface="Arial"/>
              </a:rPr>
              <a:t>Xamarin Essentials</a:t>
            </a:r>
            <a:endParaRPr sz="2800" b="1" i="0" dirty="0">
              <a:solidFill>
                <a:srgbClr val="2E2E2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7" descr="SEO de contenidos: el código fuente y su edición con WordPress"/>
          <p:cNvPicPr preferRelativeResize="0"/>
          <p:nvPr/>
        </p:nvPicPr>
        <p:blipFill rotWithShape="1">
          <a:blip r:embed="rId3">
            <a:alphaModFix/>
          </a:blip>
          <a:srcRect/>
          <a:stretch/>
        </p:blipFill>
        <p:spPr>
          <a:xfrm>
            <a:off x="444842" y="359717"/>
            <a:ext cx="1119403" cy="1119403"/>
          </a:xfrm>
          <a:prstGeom prst="rect">
            <a:avLst/>
          </a:prstGeom>
          <a:noFill/>
          <a:ln>
            <a:noFill/>
          </a:ln>
        </p:spPr>
      </p:pic>
      <p:sp>
        <p:nvSpPr>
          <p:cNvPr id="355" name="Google Shape;355;p37"/>
          <p:cNvSpPr/>
          <p:nvPr/>
        </p:nvSpPr>
        <p:spPr>
          <a:xfrm>
            <a:off x="1695831" y="734752"/>
            <a:ext cx="17699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CODIGO FUENTE</a:t>
            </a:r>
            <a:endParaRPr sz="1800" b="1">
              <a:solidFill>
                <a:schemeClr val="dk1"/>
              </a:solidFill>
              <a:latin typeface="Calibri"/>
              <a:ea typeface="Calibri"/>
              <a:cs typeface="Calibri"/>
              <a:sym typeface="Calibri"/>
            </a:endParaRPr>
          </a:p>
        </p:txBody>
      </p:sp>
      <p:sp>
        <p:nvSpPr>
          <p:cNvPr id="356" name="Google Shape;356;p37"/>
          <p:cNvSpPr/>
          <p:nvPr/>
        </p:nvSpPr>
        <p:spPr>
          <a:xfrm>
            <a:off x="432486" y="1995130"/>
            <a:ext cx="6268996" cy="48628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000" b="1" dirty="0">
                <a:solidFill>
                  <a:srgbClr val="0070C0"/>
                </a:solidFill>
                <a:latin typeface="Calibri"/>
                <a:ea typeface="Calibri"/>
                <a:cs typeface="Calibri"/>
                <a:sym typeface="Calibri"/>
              </a:rPr>
              <a:t> &lt;StackLayout Margin="20,20,20,20"&gt;</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&lt;!-- Place new controls here </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&lt;Label Text="Bienvenidos al GPS -Seccion-0742!"</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Padding="20"</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Margin="20" </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BackgroundColor="#1e90ff" </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TextColor="#ffffff"</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FontSize="20"</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VerticalOptions="Center"</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HorizontalOptions="Center"/&gt;--&gt;</a:t>
            </a:r>
            <a:endParaRPr dirty="0"/>
          </a:p>
          <a:p>
            <a:pPr marL="0" marR="0" lvl="0" indent="0" algn="l" rtl="0">
              <a:spcBef>
                <a:spcPts val="0"/>
              </a:spcBef>
              <a:spcAft>
                <a:spcPts val="0"/>
              </a:spcAft>
              <a:buNone/>
            </a:pPr>
            <a:endParaRPr sz="10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&lt;Label Text="Plugin Geolocator Sec-0742"</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Padding="2"</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Margin="2" </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TextColor="#3742fa"</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FontSize="26"/&gt;</a:t>
            </a:r>
            <a:endParaRPr dirty="0"/>
          </a:p>
          <a:p>
            <a:pPr marL="0" marR="0" lvl="0" indent="0" algn="l" rtl="0">
              <a:spcBef>
                <a:spcPts val="0"/>
              </a:spcBef>
              <a:spcAft>
                <a:spcPts val="0"/>
              </a:spcAft>
              <a:buNone/>
            </a:pPr>
            <a:endParaRPr sz="10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&lt;Image Source="https://www.definicionabc.com/wp-content/uploads/Geolocalizaci%C3%B3n.png"  Aspect="Fill"</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HeightRequest="{OnPlatform iOS=300, Android=250}"</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WidthRequest="{OnPlatform iOS=300, Android=250}"</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HorizontalOptions="Center" /&gt;</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&lt;Label x:Name="label"</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Text="El Plugin Geolocator es un complemento multiplataforma simple el cual sirve para obtener la ubicación del GPS"</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FontSize="Large"</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HorizontalTextAlignment="Center"</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VerticalOptions="CenterAndExpand" </a:t>
            </a:r>
            <a:endParaRPr dirty="0"/>
          </a:p>
          <a:p>
            <a:pPr marL="0" marR="0" lvl="0" indent="0" algn="l" rtl="0">
              <a:spcBef>
                <a:spcPts val="0"/>
              </a:spcBef>
              <a:spcAft>
                <a:spcPts val="0"/>
              </a:spcAft>
              <a:buNone/>
            </a:pPr>
            <a:r>
              <a:rPr lang="es-ES" sz="1000" dirty="0">
                <a:solidFill>
                  <a:schemeClr val="dk1"/>
                </a:solidFill>
                <a:latin typeface="Calibri"/>
                <a:ea typeface="Calibri"/>
                <a:cs typeface="Calibri"/>
                <a:sym typeface="Calibri"/>
              </a:rPr>
              <a:t>                              /&gt;</a:t>
            </a:r>
            <a:endParaRPr dirty="0"/>
          </a:p>
          <a:p>
            <a:pPr marL="0" marR="0" lvl="0" indent="0" algn="l" rtl="0">
              <a:spcBef>
                <a:spcPts val="0"/>
              </a:spcBef>
              <a:spcAft>
                <a:spcPts val="0"/>
              </a:spcAft>
              <a:buNone/>
            </a:pPr>
            <a:endParaRPr sz="1000" dirty="0">
              <a:solidFill>
                <a:schemeClr val="dk1"/>
              </a:solidFill>
              <a:latin typeface="Calibri"/>
              <a:ea typeface="Calibri"/>
              <a:cs typeface="Calibri"/>
              <a:sym typeface="Calibri"/>
            </a:endParaRPr>
          </a:p>
        </p:txBody>
      </p:sp>
      <p:sp>
        <p:nvSpPr>
          <p:cNvPr id="357" name="Google Shape;357;p37"/>
          <p:cNvSpPr/>
          <p:nvPr/>
        </p:nvSpPr>
        <p:spPr>
          <a:xfrm>
            <a:off x="7455243" y="542138"/>
            <a:ext cx="4069492" cy="5909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900" dirty="0">
                <a:solidFill>
                  <a:schemeClr val="dk1"/>
                </a:solidFill>
                <a:latin typeface="Calibri"/>
                <a:ea typeface="Calibri"/>
                <a:cs typeface="Calibri"/>
                <a:sym typeface="Calibri"/>
              </a:rPr>
              <a:t> &lt;Label Text="Latitud: "</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Padding="1"</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Margin="1" </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HorizontalTextAlignment="Center"</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VerticalOptions="CenterAndExpand" </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FontAttributes="Bold"</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FontSize="20"</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/&gt;</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&lt;Label x:Name ="lat"</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HorizontalTextAlignment="Center"</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VerticalOptions="CenterAndExpand" </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FontAttributes="Bold"</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FontSize="20"</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TextColor="#1B1464"</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/&gt;</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&lt;Label Text="Longitud:"</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Padding="1"</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Margin="1"</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HorizontalTextAlignment="Center"</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VerticalOptions="CenterAndExpand"</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FontAttributes="Bold"</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FontSize="20"/&gt;</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&lt;Label x:Name ="lon"</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HorizontalTextAlignment="Center"</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VerticalOptions="CenterAndExpand"</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FontAttributes="Bold"</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FontSize="20" </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TextColor="#1B1464"/&gt;</a:t>
            </a:r>
            <a:endParaRPr dirty="0"/>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&lt;Button Text="Mostrar Mapa" Clicked="MostrarMapa"</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TextColor="#192a56"</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FontSize="20"</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BackgroundColor="#fbc531"</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BorderColor="#4cd137"</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BorderWidth="5"</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CornerRadius="5"</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WidthRequest="150"</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HeightRequest="75"</a:t>
            </a:r>
            <a:endParaRPr dirty="0"/>
          </a:p>
          <a:p>
            <a:pPr marL="0" marR="0" lvl="0" indent="0" algn="l" rtl="0">
              <a:spcBef>
                <a:spcPts val="0"/>
              </a:spcBef>
              <a:spcAft>
                <a:spcPts val="0"/>
              </a:spcAft>
              <a:buNone/>
            </a:pPr>
            <a:r>
              <a:rPr lang="es-ES" sz="900" dirty="0">
                <a:solidFill>
                  <a:schemeClr val="dk1"/>
                </a:solidFill>
                <a:latin typeface="Calibri"/>
                <a:ea typeface="Calibri"/>
                <a:cs typeface="Calibri"/>
                <a:sym typeface="Calibri"/>
              </a:rPr>
              <a:t>                /&gt;</a:t>
            </a:r>
            <a:endParaRPr dirty="0"/>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900" b="1" dirty="0">
                <a:solidFill>
                  <a:srgbClr val="0070C0"/>
                </a:solidFill>
                <a:latin typeface="Calibri"/>
                <a:ea typeface="Calibri"/>
                <a:cs typeface="Calibri"/>
                <a:sym typeface="Calibri"/>
              </a:rPr>
              <a:t>    &lt;/StackLayout&gt;</a:t>
            </a:r>
            <a:endParaRPr sz="2000" b="1" dirty="0">
              <a:solidFill>
                <a:srgbClr val="0070C0"/>
              </a:solidFill>
              <a:latin typeface="Calibri"/>
              <a:ea typeface="Calibri"/>
              <a:cs typeface="Calibri"/>
              <a:sym typeface="Calibri"/>
            </a:endParaRPr>
          </a:p>
        </p:txBody>
      </p:sp>
      <p:sp>
        <p:nvSpPr>
          <p:cNvPr id="358" name="Google Shape;358;p37"/>
          <p:cNvSpPr/>
          <p:nvPr/>
        </p:nvSpPr>
        <p:spPr>
          <a:xfrm>
            <a:off x="1695831" y="1294454"/>
            <a:ext cx="277249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dirty="0">
                <a:solidFill>
                  <a:schemeClr val="dk1"/>
                </a:solidFill>
                <a:latin typeface="Calibri"/>
                <a:ea typeface="Calibri"/>
                <a:cs typeface="Calibri"/>
                <a:sym typeface="Calibri"/>
              </a:rPr>
              <a:t>Dentro Del MainPage.xaml</a:t>
            </a:r>
            <a:endParaRPr sz="1800" b="1" dirty="0">
              <a:solidFill>
                <a:schemeClr val="dk1"/>
              </a:solidFill>
              <a:latin typeface="Calibri"/>
              <a:ea typeface="Calibri"/>
              <a:cs typeface="Calibri"/>
              <a:sym typeface="Calibri"/>
            </a:endParaRPr>
          </a:p>
        </p:txBody>
      </p:sp>
      <p:cxnSp>
        <p:nvCxnSpPr>
          <p:cNvPr id="359" name="Google Shape;359;p37"/>
          <p:cNvCxnSpPr/>
          <p:nvPr/>
        </p:nvCxnSpPr>
        <p:spPr>
          <a:xfrm rot="10800000" flipH="1">
            <a:off x="4168166" y="734752"/>
            <a:ext cx="3468310" cy="5514741"/>
          </a:xfrm>
          <a:prstGeom prst="straightConnector1">
            <a:avLst/>
          </a:prstGeom>
          <a:noFill/>
          <a:ln w="9525" cap="flat" cmpd="sng">
            <a:solidFill>
              <a:schemeClr val="accent1"/>
            </a:solidFill>
            <a:prstDash val="solid"/>
            <a:miter lim="800000"/>
            <a:headEnd type="none" w="sm" len="sm"/>
            <a:tailEnd type="triangle" w="med" len="med"/>
          </a:ln>
        </p:spPr>
      </p:cxnSp>
      <p:sp>
        <p:nvSpPr>
          <p:cNvPr id="360" name="Google Shape;360;p37"/>
          <p:cNvSpPr/>
          <p:nvPr/>
        </p:nvSpPr>
        <p:spPr>
          <a:xfrm>
            <a:off x="3644080" y="6249493"/>
            <a:ext cx="10481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Continua</a:t>
            </a:r>
            <a:endParaRPr sz="1800" b="1">
              <a:solidFill>
                <a:schemeClr val="dk1"/>
              </a:solidFill>
              <a:latin typeface="Calibri"/>
              <a:ea typeface="Calibri"/>
              <a:cs typeface="Calibri"/>
              <a:sym typeface="Calibri"/>
            </a:endParaRPr>
          </a:p>
        </p:txBody>
      </p:sp>
      <p:sp>
        <p:nvSpPr>
          <p:cNvPr id="361" name="Google Shape;361;p37"/>
          <p:cNvSpPr/>
          <p:nvPr/>
        </p:nvSpPr>
        <p:spPr>
          <a:xfrm>
            <a:off x="520188" y="1620094"/>
            <a:ext cx="294561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dirty="0">
                <a:solidFill>
                  <a:srgbClr val="C00000"/>
                </a:solidFill>
                <a:latin typeface="Calibri"/>
                <a:ea typeface="Calibri"/>
                <a:cs typeface="Calibri"/>
                <a:sym typeface="Calibri"/>
              </a:rPr>
              <a:t>Inicio dentro del StackLayout</a:t>
            </a:r>
            <a:endParaRPr sz="1800" b="1" dirty="0">
              <a:solidFill>
                <a:srgbClr val="C00000"/>
              </a:solidFill>
              <a:latin typeface="Calibri"/>
              <a:ea typeface="Calibri"/>
              <a:cs typeface="Calibri"/>
              <a:sym typeface="Calibri"/>
            </a:endParaRPr>
          </a:p>
        </p:txBody>
      </p:sp>
      <p:sp>
        <p:nvSpPr>
          <p:cNvPr id="362" name="Google Shape;362;p37"/>
          <p:cNvSpPr/>
          <p:nvPr/>
        </p:nvSpPr>
        <p:spPr>
          <a:xfrm>
            <a:off x="7636476" y="6434159"/>
            <a:ext cx="20192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C00000"/>
                </a:solidFill>
                <a:latin typeface="Calibri"/>
                <a:ea typeface="Calibri"/>
                <a:cs typeface="Calibri"/>
                <a:sym typeface="Calibri"/>
              </a:rPr>
              <a:t>Fin del StackLayout</a:t>
            </a:r>
            <a:endParaRPr sz="1800" b="1">
              <a:solidFill>
                <a:srgbClr val="C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45169" y="4279999"/>
            <a:ext cx="11776104"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DO" sz="6000" b="1" i="0" u="none" strike="noStrike" cap="none" dirty="0">
                <a:solidFill>
                  <a:schemeClr val="lt1"/>
                </a:solidFill>
                <a:latin typeface="Calibri"/>
                <a:ea typeface="Calibri"/>
                <a:cs typeface="Calibri"/>
                <a:sym typeface="Calibri"/>
              </a:rPr>
              <a:t>CASO SOLUCION MODELO COOPERATIVA - SQL</a:t>
            </a:r>
            <a:endParaRPr dirty="0"/>
          </a:p>
        </p:txBody>
      </p:sp>
      <p:sp>
        <p:nvSpPr>
          <p:cNvPr id="89" name="Google Shape;89;p13"/>
          <p:cNvSpPr/>
          <p:nvPr/>
        </p:nvSpPr>
        <p:spPr>
          <a:xfrm>
            <a:off x="0" y="0"/>
            <a:ext cx="12192000" cy="3640975"/>
          </a:xfrm>
          <a:prstGeom prst="rect">
            <a:avLst/>
          </a:prstGeom>
          <a:solidFill>
            <a:srgbClr val="F1F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3"/>
          <p:cNvSpPr txBox="1"/>
          <p:nvPr/>
        </p:nvSpPr>
        <p:spPr>
          <a:xfrm>
            <a:off x="2241472" y="267727"/>
            <a:ext cx="7709055" cy="18620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DO" sz="11500" b="1" i="0" u="none" strike="noStrike" cap="none" dirty="0">
                <a:solidFill>
                  <a:schemeClr val="dk1"/>
                </a:solidFill>
                <a:latin typeface="Calibri"/>
                <a:ea typeface="Calibri"/>
                <a:cs typeface="Calibri"/>
                <a:sym typeface="Calibri"/>
              </a:rPr>
              <a:t>SQL Server</a:t>
            </a:r>
            <a:endParaRPr sz="11500" b="1" i="0" u="none" strike="noStrike" cap="none" dirty="0">
              <a:solidFill>
                <a:schemeClr val="dk1"/>
              </a:solidFill>
              <a:latin typeface="Calibri"/>
              <a:ea typeface="Calibri"/>
              <a:cs typeface="Calibri"/>
              <a:sym typeface="Calibri"/>
            </a:endParaRPr>
          </a:p>
        </p:txBody>
      </p:sp>
      <p:pic>
        <p:nvPicPr>
          <p:cNvPr id="91" name="Google Shape;91;p13" descr="A person in a suit&#10;&#10;Description automatically generated with medium confidence"/>
          <p:cNvPicPr preferRelativeResize="0"/>
          <p:nvPr/>
        </p:nvPicPr>
        <p:blipFill rotWithShape="1">
          <a:blip r:embed="rId3">
            <a:alphaModFix/>
          </a:blip>
          <a:srcRect/>
          <a:stretch/>
        </p:blipFill>
        <p:spPr>
          <a:xfrm>
            <a:off x="5008819" y="2237805"/>
            <a:ext cx="2048804" cy="2042194"/>
          </a:xfrm>
          <a:prstGeom prst="flowChartConnector">
            <a:avLst/>
          </a:prstGeom>
          <a:solidFill>
            <a:srgbClr val="F1F0F0"/>
          </a:solidFill>
          <a:ln w="76200" cap="flat" cmpd="sng">
            <a:solidFill>
              <a:srgbClr val="FF0000"/>
            </a:solidFill>
            <a:prstDash val="solid"/>
            <a:round/>
            <a:headEnd type="none" w="sm" len="sm"/>
            <a:tailEnd type="none" w="sm" len="sm"/>
          </a:ln>
        </p:spPr>
      </p:pic>
      <p:pic>
        <p:nvPicPr>
          <p:cNvPr id="92" name="Google Shape;92;p13" descr="Cómo añadir o quitar una interfaz de red en SQL Server - Blog de Linube"/>
          <p:cNvPicPr preferRelativeResize="0"/>
          <p:nvPr/>
        </p:nvPicPr>
        <p:blipFill rotWithShape="1">
          <a:blip r:embed="rId4">
            <a:alphaModFix/>
          </a:blip>
          <a:srcRect/>
          <a:stretch/>
        </p:blipFill>
        <p:spPr>
          <a:xfrm>
            <a:off x="207200" y="302887"/>
            <a:ext cx="2438400" cy="2438400"/>
          </a:xfrm>
          <a:prstGeom prst="rect">
            <a:avLst/>
          </a:prstGeom>
          <a:noFill/>
          <a:ln>
            <a:noFill/>
          </a:ln>
        </p:spPr>
      </p:pic>
      <p:pic>
        <p:nvPicPr>
          <p:cNvPr id="93" name="Google Shape;93;p13" descr="Free Vector Sql Server PNG Transparent Background, Free Download #11348 -  FreeIconsPNG"/>
          <p:cNvPicPr preferRelativeResize="0"/>
          <p:nvPr/>
        </p:nvPicPr>
        <p:blipFill rotWithShape="1">
          <a:blip r:embed="rId5">
            <a:alphaModFix/>
          </a:blip>
          <a:srcRect/>
          <a:stretch/>
        </p:blipFill>
        <p:spPr>
          <a:xfrm>
            <a:off x="10122911" y="819297"/>
            <a:ext cx="1862049" cy="18620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38" descr="SEO de contenidos: el código fuente y su edición con WordPress"/>
          <p:cNvPicPr preferRelativeResize="0"/>
          <p:nvPr/>
        </p:nvPicPr>
        <p:blipFill rotWithShape="1">
          <a:blip r:embed="rId3">
            <a:alphaModFix/>
          </a:blip>
          <a:srcRect/>
          <a:stretch/>
        </p:blipFill>
        <p:spPr>
          <a:xfrm>
            <a:off x="444842" y="359717"/>
            <a:ext cx="1119403" cy="1119403"/>
          </a:xfrm>
          <a:prstGeom prst="rect">
            <a:avLst/>
          </a:prstGeom>
          <a:noFill/>
          <a:ln>
            <a:noFill/>
          </a:ln>
        </p:spPr>
      </p:pic>
      <p:sp>
        <p:nvSpPr>
          <p:cNvPr id="368" name="Google Shape;368;p38"/>
          <p:cNvSpPr/>
          <p:nvPr/>
        </p:nvSpPr>
        <p:spPr>
          <a:xfrm>
            <a:off x="1695831" y="734752"/>
            <a:ext cx="17699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CODIGO FUENTE</a:t>
            </a:r>
            <a:endParaRPr sz="1800" b="1">
              <a:solidFill>
                <a:schemeClr val="dk1"/>
              </a:solidFill>
              <a:latin typeface="Calibri"/>
              <a:ea typeface="Calibri"/>
              <a:cs typeface="Calibri"/>
              <a:sym typeface="Calibri"/>
            </a:endParaRPr>
          </a:p>
        </p:txBody>
      </p:sp>
      <p:sp>
        <p:nvSpPr>
          <p:cNvPr id="369" name="Google Shape;369;p38"/>
          <p:cNvSpPr/>
          <p:nvPr/>
        </p:nvSpPr>
        <p:spPr>
          <a:xfrm>
            <a:off x="1695831" y="1294454"/>
            <a:ext cx="299203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Dentro Del </a:t>
            </a:r>
            <a:r>
              <a:rPr lang="es-ES" sz="1800" b="1">
                <a:solidFill>
                  <a:srgbClr val="C00000"/>
                </a:solidFill>
                <a:latin typeface="Calibri"/>
                <a:ea typeface="Calibri"/>
                <a:cs typeface="Calibri"/>
                <a:sym typeface="Calibri"/>
              </a:rPr>
              <a:t>MainPage.xaml.cs</a:t>
            </a:r>
            <a:endParaRPr sz="1800" b="1">
              <a:solidFill>
                <a:srgbClr val="C00000"/>
              </a:solidFill>
              <a:latin typeface="Calibri"/>
              <a:ea typeface="Calibri"/>
              <a:cs typeface="Calibri"/>
              <a:sym typeface="Calibri"/>
            </a:endParaRPr>
          </a:p>
        </p:txBody>
      </p:sp>
      <p:sp>
        <p:nvSpPr>
          <p:cNvPr id="370" name="Google Shape;370;p38"/>
          <p:cNvSpPr/>
          <p:nvPr/>
        </p:nvSpPr>
        <p:spPr>
          <a:xfrm>
            <a:off x="244808" y="1988282"/>
            <a:ext cx="5464013" cy="44319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dirty="0">
                <a:solidFill>
                  <a:schemeClr val="dk1"/>
                </a:solidFill>
                <a:latin typeface="Calibri"/>
                <a:ea typeface="Calibri"/>
                <a:cs typeface="Calibri"/>
                <a:sym typeface="Calibri"/>
              </a:rPr>
              <a:t>using Plugin.Geolocator;</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using System;</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using Xamarin.Essentials;</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using Xamarin.Forms;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namespace GPS_Seccion_0742</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    public partial class MainPage : ContentPage</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        double latitud;</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        double longitud;</a:t>
            </a:r>
          </a:p>
          <a:p>
            <a:pPr marL="0" marR="0" lvl="0" indent="0" algn="l" rtl="0">
              <a:spcBef>
                <a:spcPts val="0"/>
              </a:spcBef>
              <a:spcAft>
                <a:spcPts val="0"/>
              </a:spcAft>
              <a:buNone/>
            </a:pP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        public MainPage()</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            InitializeComponent();</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            IniciarGPS();</a:t>
            </a:r>
            <a:endParaRPr dirty="0"/>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        }</a:t>
            </a:r>
            <a:endParaRPr sz="1600" dirty="0">
              <a:solidFill>
                <a:schemeClr val="dk1"/>
              </a:solidFill>
              <a:latin typeface="Calibri"/>
              <a:ea typeface="Calibri"/>
              <a:cs typeface="Calibri"/>
              <a:sym typeface="Calibri"/>
            </a:endParaRPr>
          </a:p>
        </p:txBody>
      </p:sp>
      <p:sp>
        <p:nvSpPr>
          <p:cNvPr id="371" name="Google Shape;371;p38"/>
          <p:cNvSpPr/>
          <p:nvPr/>
        </p:nvSpPr>
        <p:spPr>
          <a:xfrm>
            <a:off x="5708821" y="1416545"/>
            <a:ext cx="6096000" cy="48320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400" dirty="0">
                <a:solidFill>
                  <a:schemeClr val="dk1"/>
                </a:solidFill>
                <a:latin typeface="Calibri"/>
                <a:ea typeface="Calibri"/>
                <a:cs typeface="Calibri"/>
                <a:sym typeface="Calibri"/>
              </a:rPr>
              <a:t>private async void IniciarGPS()</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 </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var geolocator = CrossGeolocator.Current;</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geolocator.DesiredAccuracy = 50;</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if (geolocator.IsGeolocationEnabled)</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if (!geolocator.IsListening)</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await geolocator.StartListeningAsync(TimeSpan.FromSeconds(1), 5);</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geolocator.PositionChanged += (cambio, args) =&gt;</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var loc = args.Position;</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lon.Text = loc.Longitude.ToString();</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longitud = double.Parse(lon.Text);</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lat.Text = loc.Latitude.ToString();</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latitud = double.Parse(lat.Text);</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400" dirty="0">
                <a:solidFill>
                  <a:schemeClr val="dk1"/>
                </a:solidFill>
                <a:latin typeface="Calibri"/>
                <a:ea typeface="Calibri"/>
                <a:cs typeface="Calibri"/>
                <a:sym typeface="Calibri"/>
              </a:rPr>
              <a:t>        }</a:t>
            </a:r>
            <a:endParaRPr sz="1400" dirty="0">
              <a:solidFill>
                <a:schemeClr val="dk1"/>
              </a:solidFill>
              <a:latin typeface="Calibri"/>
              <a:ea typeface="Calibri"/>
              <a:cs typeface="Calibri"/>
              <a:sym typeface="Calibri"/>
            </a:endParaRPr>
          </a:p>
        </p:txBody>
      </p:sp>
      <p:sp>
        <p:nvSpPr>
          <p:cNvPr id="372" name="Google Shape;372;p38"/>
          <p:cNvSpPr/>
          <p:nvPr/>
        </p:nvSpPr>
        <p:spPr>
          <a:xfrm>
            <a:off x="4762010" y="4077730"/>
            <a:ext cx="642012" cy="395416"/>
          </a:xfrm>
          <a:prstGeom prst="right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73" name="Google Shape;373;p38"/>
          <p:cNvCxnSpPr/>
          <p:nvPr/>
        </p:nvCxnSpPr>
        <p:spPr>
          <a:xfrm rot="10800000" flipH="1">
            <a:off x="2883243" y="1712649"/>
            <a:ext cx="2899719" cy="4679913"/>
          </a:xfrm>
          <a:prstGeom prst="straightConnector1">
            <a:avLst/>
          </a:prstGeom>
          <a:noFill/>
          <a:ln w="9525" cap="flat" cmpd="sng">
            <a:solidFill>
              <a:schemeClr val="accent1"/>
            </a:solidFill>
            <a:prstDash val="solid"/>
            <a:miter lim="800000"/>
            <a:headEnd type="none" w="sm" len="sm"/>
            <a:tailEnd type="triangle" w="med" len="med"/>
          </a:ln>
        </p:spPr>
      </p:cxnSp>
      <p:sp>
        <p:nvSpPr>
          <p:cNvPr id="374" name="Google Shape;374;p38"/>
          <p:cNvSpPr/>
          <p:nvPr/>
        </p:nvSpPr>
        <p:spPr>
          <a:xfrm>
            <a:off x="2667764" y="6366488"/>
            <a:ext cx="10481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Continua</a:t>
            </a:r>
            <a:endParaRPr sz="1800" b="1">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9"/>
          <p:cNvSpPr/>
          <p:nvPr/>
        </p:nvSpPr>
        <p:spPr>
          <a:xfrm>
            <a:off x="2310713" y="1598185"/>
            <a:ext cx="9207209"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dirty="0">
                <a:solidFill>
                  <a:schemeClr val="dk1"/>
                </a:solidFill>
                <a:latin typeface="Calibri"/>
                <a:ea typeface="Calibri"/>
                <a:cs typeface="Calibri"/>
                <a:sym typeface="Calibri"/>
              </a:rPr>
              <a:t>private async void MostrarMapa(object sender, EventArgs args1)</a:t>
            </a:r>
            <a:endParaRPr b="1" dirty="0"/>
          </a:p>
          <a:p>
            <a:pPr marL="0" marR="0" lvl="0" indent="0" algn="l" rtl="0">
              <a:spcBef>
                <a:spcPts val="0"/>
              </a:spcBef>
              <a:spcAft>
                <a:spcPts val="0"/>
              </a:spcAft>
              <a:buNone/>
            </a:pPr>
            <a:r>
              <a:rPr lang="es-E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800" dirty="0">
                <a:solidFill>
                  <a:schemeClr val="dk1"/>
                </a:solidFill>
                <a:latin typeface="Calibri"/>
                <a:ea typeface="Calibri"/>
                <a:cs typeface="Calibri"/>
                <a:sym typeface="Calibri"/>
              </a:rPr>
              <a:t>            MapLaunchOptions options= new MapLaunchOptions { Name = "Mi Posicion Actual" };</a:t>
            </a:r>
            <a:endParaRPr dirty="0"/>
          </a:p>
          <a:p>
            <a:pPr marL="0" marR="0" lvl="0" indent="0" algn="l" rtl="0">
              <a:spcBef>
                <a:spcPts val="0"/>
              </a:spcBef>
              <a:spcAft>
                <a:spcPts val="0"/>
              </a:spcAft>
              <a:buNone/>
            </a:pPr>
            <a:r>
              <a:rPr lang="es-ES" sz="1800" dirty="0">
                <a:solidFill>
                  <a:schemeClr val="dk1"/>
                </a:solidFill>
                <a:latin typeface="Calibri"/>
                <a:ea typeface="Calibri"/>
                <a:cs typeface="Calibri"/>
                <a:sym typeface="Calibri"/>
              </a:rPr>
              <a:t>            await Map.OpenAsync(latitud, longitud, options);</a:t>
            </a:r>
            <a:endParaRPr dirty="0"/>
          </a:p>
          <a:p>
            <a:pPr marL="0" marR="0" lvl="0" indent="0" algn="l" rtl="0">
              <a:spcBef>
                <a:spcPts val="0"/>
              </a:spcBef>
              <a:spcAft>
                <a:spcPts val="0"/>
              </a:spcAft>
              <a:buNone/>
            </a:pPr>
            <a:r>
              <a:rPr lang="es-E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s-E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80" name="Google Shape;380;p39"/>
          <p:cNvSpPr/>
          <p:nvPr/>
        </p:nvSpPr>
        <p:spPr>
          <a:xfrm>
            <a:off x="2767914" y="4130726"/>
            <a:ext cx="152573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dirty="0">
                <a:solidFill>
                  <a:srgbClr val="C00000"/>
                </a:solidFill>
                <a:latin typeface="Calibri"/>
                <a:ea typeface="Calibri"/>
                <a:cs typeface="Calibri"/>
                <a:sym typeface="Calibri"/>
              </a:rPr>
              <a:t>Fin del Código</a:t>
            </a:r>
            <a:endParaRPr sz="1800" b="1" dirty="0">
              <a:solidFill>
                <a:srgbClr val="C00000"/>
              </a:solidFill>
              <a:latin typeface="Calibri"/>
              <a:ea typeface="Calibri"/>
              <a:cs typeface="Calibri"/>
              <a:sym typeface="Calibri"/>
            </a:endParaRPr>
          </a:p>
        </p:txBody>
      </p:sp>
      <p:sp>
        <p:nvSpPr>
          <p:cNvPr id="4" name="Google Shape;380;p39">
            <a:extLst>
              <a:ext uri="{FF2B5EF4-FFF2-40B4-BE49-F238E27FC236}">
                <a16:creationId xmlns:a16="http://schemas.microsoft.com/office/drawing/2014/main" id="{1E27526D-FF84-443C-BB82-204743F654A5}"/>
              </a:ext>
            </a:extLst>
          </p:cNvPr>
          <p:cNvSpPr/>
          <p:nvPr/>
        </p:nvSpPr>
        <p:spPr>
          <a:xfrm>
            <a:off x="2767914" y="470676"/>
            <a:ext cx="230918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dirty="0">
                <a:solidFill>
                  <a:srgbClr val="C00000"/>
                </a:solidFill>
                <a:latin typeface="Calibri"/>
                <a:ea typeface="Calibri"/>
                <a:cs typeface="Calibri"/>
                <a:sym typeface="Calibri"/>
              </a:rPr>
              <a:t>Código del boton</a:t>
            </a:r>
            <a:endParaRPr sz="1800" b="1" dirty="0">
              <a:solidFill>
                <a:srgbClr val="C00000"/>
              </a:solidFill>
              <a:latin typeface="Calibri"/>
              <a:ea typeface="Calibri"/>
              <a:cs typeface="Calibri"/>
              <a:sym typeface="Calibri"/>
            </a:endParaRPr>
          </a:p>
        </p:txBody>
      </p:sp>
      <p:sp>
        <p:nvSpPr>
          <p:cNvPr id="6" name="CuadroTexto 5">
            <a:extLst>
              <a:ext uri="{FF2B5EF4-FFF2-40B4-BE49-F238E27FC236}">
                <a16:creationId xmlns:a16="http://schemas.microsoft.com/office/drawing/2014/main" id="{D14214E1-A51A-461F-B81C-4E739C7214F7}"/>
              </a:ext>
            </a:extLst>
          </p:cNvPr>
          <p:cNvSpPr txBox="1"/>
          <p:nvPr/>
        </p:nvSpPr>
        <p:spPr>
          <a:xfrm>
            <a:off x="461554" y="6233435"/>
            <a:ext cx="11486605" cy="307777"/>
          </a:xfrm>
          <a:prstGeom prst="rect">
            <a:avLst/>
          </a:prstGeom>
          <a:noFill/>
        </p:spPr>
        <p:txBody>
          <a:bodyPr wrap="square">
            <a:spAutoFit/>
          </a:bodyPr>
          <a:lstStyle/>
          <a:p>
            <a:r>
              <a:rPr lang="es-ES" dirty="0"/>
              <a:t>https://i1.wp.com/soytecno.com/wp-content/uploads/2017/07/area-01-e1501620926535.png?resize=750%2C330&amp;ssl=1</a:t>
            </a:r>
          </a:p>
        </p:txBody>
      </p:sp>
      <p:pic>
        <p:nvPicPr>
          <p:cNvPr id="1026" name="Picture 2" descr="Cómo evitar atascos gracias a Google Maps – SoyTecno">
            <a:extLst>
              <a:ext uri="{FF2B5EF4-FFF2-40B4-BE49-F238E27FC236}">
                <a16:creationId xmlns:a16="http://schemas.microsoft.com/office/drawing/2014/main" id="{2ECC9010-3694-4E71-B705-6CD3FC0B7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198" y="5111932"/>
            <a:ext cx="2398968" cy="10555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40" descr="Resumen de enlaces sobre temas religiosos para gente joven – tan_gente"/>
          <p:cNvPicPr preferRelativeResize="0"/>
          <p:nvPr/>
        </p:nvPicPr>
        <p:blipFill rotWithShape="1">
          <a:blip r:embed="rId3">
            <a:alphaModFix/>
          </a:blip>
          <a:srcRect/>
          <a:stretch/>
        </p:blipFill>
        <p:spPr>
          <a:xfrm>
            <a:off x="1583267" y="1000999"/>
            <a:ext cx="7933266" cy="5703542"/>
          </a:xfrm>
          <a:prstGeom prst="rect">
            <a:avLst/>
          </a:prstGeom>
          <a:noFill/>
          <a:ln>
            <a:noFill/>
          </a:ln>
        </p:spPr>
      </p:pic>
      <p:sp>
        <p:nvSpPr>
          <p:cNvPr id="386" name="Google Shape;386;p40"/>
          <p:cNvSpPr txBox="1"/>
          <p:nvPr/>
        </p:nvSpPr>
        <p:spPr>
          <a:xfrm>
            <a:off x="313267" y="220134"/>
            <a:ext cx="11717865"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800" b="1" u="sng">
                <a:solidFill>
                  <a:schemeClr val="dk1"/>
                </a:solidFill>
                <a:latin typeface="Calibri"/>
                <a:ea typeface="Calibri"/>
                <a:cs typeface="Calibri"/>
                <a:sym typeface="Calibri"/>
              </a:rPr>
              <a:t>Resumen de lo aprendido en esta clase y Posibles Preguntas para Examen</a:t>
            </a:r>
            <a:endParaRPr sz="2800" b="1" u="sng">
              <a:solidFill>
                <a:schemeClr val="dk1"/>
              </a:solidFill>
              <a:latin typeface="Calibri"/>
              <a:ea typeface="Calibri"/>
              <a:cs typeface="Calibri"/>
              <a:sym typeface="Calibri"/>
            </a:endParaRPr>
          </a:p>
        </p:txBody>
      </p:sp>
      <p:sp>
        <p:nvSpPr>
          <p:cNvPr id="387" name="Google Shape;387;p40"/>
          <p:cNvSpPr txBox="1"/>
          <p:nvPr/>
        </p:nvSpPr>
        <p:spPr>
          <a:xfrm>
            <a:off x="4191001" y="1640159"/>
            <a:ext cx="3988604"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s-ES" sz="1400" b="1">
                <a:solidFill>
                  <a:srgbClr val="0070C0"/>
                </a:solidFill>
                <a:latin typeface="Calibri"/>
                <a:ea typeface="Calibri"/>
                <a:cs typeface="Calibri"/>
                <a:sym typeface="Calibri"/>
              </a:rPr>
              <a:t>Pasos para crear un proyecto en Xamarin</a:t>
            </a:r>
            <a:endParaRPr sz="1400" b="1">
              <a:solidFill>
                <a:srgbClr val="0070C0"/>
              </a:solidFill>
              <a:latin typeface="Calibri"/>
              <a:ea typeface="Calibri"/>
              <a:cs typeface="Calibri"/>
              <a:sym typeface="Calibri"/>
            </a:endParaRPr>
          </a:p>
        </p:txBody>
      </p:sp>
      <p:sp>
        <p:nvSpPr>
          <p:cNvPr id="388" name="Google Shape;388;p40"/>
          <p:cNvSpPr txBox="1"/>
          <p:nvPr/>
        </p:nvSpPr>
        <p:spPr>
          <a:xfrm>
            <a:off x="4123268" y="2022291"/>
            <a:ext cx="3988604"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s-ES" sz="1400" b="1">
                <a:solidFill>
                  <a:srgbClr val="0070C0"/>
                </a:solidFill>
                <a:latin typeface="Calibri"/>
                <a:ea typeface="Calibri"/>
                <a:cs typeface="Calibri"/>
                <a:sym typeface="Calibri"/>
              </a:rPr>
              <a:t>Estructura de un Proyecto en Xamarin</a:t>
            </a:r>
            <a:endParaRPr sz="1400" b="1">
              <a:solidFill>
                <a:srgbClr val="0070C0"/>
              </a:solidFill>
              <a:latin typeface="Calibri"/>
              <a:ea typeface="Calibri"/>
              <a:cs typeface="Calibri"/>
              <a:sym typeface="Calibri"/>
            </a:endParaRPr>
          </a:p>
        </p:txBody>
      </p:sp>
      <p:sp>
        <p:nvSpPr>
          <p:cNvPr id="389" name="Google Shape;389;p40"/>
          <p:cNvSpPr txBox="1"/>
          <p:nvPr/>
        </p:nvSpPr>
        <p:spPr>
          <a:xfrm>
            <a:off x="4123267" y="2984486"/>
            <a:ext cx="4056337"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s-ES" sz="1400" b="1">
                <a:solidFill>
                  <a:srgbClr val="0070C0"/>
                </a:solidFill>
                <a:latin typeface="Calibri"/>
                <a:ea typeface="Calibri"/>
                <a:cs typeface="Calibri"/>
                <a:sym typeface="Calibri"/>
              </a:rPr>
              <a:t>BackgroundColor, Padding, Margin, Spacing</a:t>
            </a:r>
            <a:endParaRPr sz="1400" b="1">
              <a:solidFill>
                <a:srgbClr val="0070C0"/>
              </a:solidFill>
              <a:latin typeface="Calibri"/>
              <a:ea typeface="Calibri"/>
              <a:cs typeface="Calibri"/>
              <a:sym typeface="Calibri"/>
            </a:endParaRPr>
          </a:p>
        </p:txBody>
      </p:sp>
      <p:sp>
        <p:nvSpPr>
          <p:cNvPr id="390" name="Google Shape;390;p40"/>
          <p:cNvSpPr txBox="1"/>
          <p:nvPr/>
        </p:nvSpPr>
        <p:spPr>
          <a:xfrm>
            <a:off x="3930650" y="2512328"/>
            <a:ext cx="4383212"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s-ES" sz="1400" b="1">
                <a:solidFill>
                  <a:srgbClr val="0070C0"/>
                </a:solidFill>
                <a:latin typeface="Calibri"/>
                <a:ea typeface="Calibri"/>
                <a:cs typeface="Calibri"/>
                <a:sym typeface="Calibri"/>
              </a:rPr>
              <a:t>Propiedades StackLayout</a:t>
            </a:r>
            <a:endParaRPr sz="1400" b="1">
              <a:solidFill>
                <a:srgbClr val="0070C0"/>
              </a:solidFill>
              <a:latin typeface="Calibri"/>
              <a:ea typeface="Calibri"/>
              <a:cs typeface="Calibri"/>
              <a:sym typeface="Calibri"/>
            </a:endParaRPr>
          </a:p>
        </p:txBody>
      </p:sp>
      <p:sp>
        <p:nvSpPr>
          <p:cNvPr id="391" name="Google Shape;391;p40"/>
          <p:cNvSpPr txBox="1"/>
          <p:nvPr/>
        </p:nvSpPr>
        <p:spPr>
          <a:xfrm>
            <a:off x="3836457" y="3500519"/>
            <a:ext cx="4553342"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s-ES" sz="1400" b="1">
                <a:solidFill>
                  <a:srgbClr val="0070C0"/>
                </a:solidFill>
                <a:latin typeface="Calibri"/>
                <a:ea typeface="Calibri"/>
                <a:cs typeface="Calibri"/>
                <a:sym typeface="Calibri"/>
              </a:rPr>
              <a:t>Label y sus Propiedades y Valores</a:t>
            </a:r>
            <a:endParaRPr sz="1400" b="1">
              <a:solidFill>
                <a:srgbClr val="0070C0"/>
              </a:solidFill>
              <a:latin typeface="Calibri"/>
              <a:ea typeface="Calibri"/>
              <a:cs typeface="Calibri"/>
              <a:sym typeface="Calibri"/>
            </a:endParaRPr>
          </a:p>
        </p:txBody>
      </p:sp>
      <p:sp>
        <p:nvSpPr>
          <p:cNvPr id="392" name="Google Shape;392;p40"/>
          <p:cNvSpPr txBox="1"/>
          <p:nvPr/>
        </p:nvSpPr>
        <p:spPr>
          <a:xfrm>
            <a:off x="3930650" y="4074073"/>
            <a:ext cx="4248956"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s-ES" sz="1400" b="1" dirty="0">
                <a:solidFill>
                  <a:srgbClr val="0070C0"/>
                </a:solidFill>
                <a:latin typeface="Calibri"/>
                <a:ea typeface="Calibri"/>
                <a:cs typeface="Calibri"/>
                <a:sym typeface="Calibri"/>
              </a:rPr>
              <a:t>Textcolor, FontSize, Text, BackgroundColor, etc.</a:t>
            </a:r>
            <a:endParaRPr sz="1400" b="1" dirty="0">
              <a:solidFill>
                <a:srgbClr val="0070C0"/>
              </a:solidFill>
              <a:latin typeface="Calibri"/>
              <a:ea typeface="Calibri"/>
              <a:cs typeface="Calibri"/>
              <a:sym typeface="Calibri"/>
            </a:endParaRPr>
          </a:p>
        </p:txBody>
      </p:sp>
      <p:sp>
        <p:nvSpPr>
          <p:cNvPr id="393" name="Google Shape;393;p40"/>
          <p:cNvSpPr txBox="1"/>
          <p:nvPr/>
        </p:nvSpPr>
        <p:spPr>
          <a:xfrm>
            <a:off x="3930650" y="4675699"/>
            <a:ext cx="4084111"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s-ES" sz="1400" b="1">
                <a:solidFill>
                  <a:srgbClr val="0070C0"/>
                </a:solidFill>
                <a:latin typeface="Calibri"/>
                <a:ea typeface="Calibri"/>
                <a:cs typeface="Calibri"/>
                <a:sym typeface="Calibri"/>
              </a:rPr>
              <a:t>Uso de API y Plugin de Geolocalizacion.</a:t>
            </a:r>
            <a:endParaRPr/>
          </a:p>
        </p:txBody>
      </p:sp>
      <p:sp>
        <p:nvSpPr>
          <p:cNvPr id="394" name="Google Shape;394;p40"/>
          <p:cNvSpPr txBox="1"/>
          <p:nvPr/>
        </p:nvSpPr>
        <p:spPr>
          <a:xfrm>
            <a:off x="5223933" y="1135913"/>
            <a:ext cx="264160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u="sng">
                <a:solidFill>
                  <a:srgbClr val="FF0000"/>
                </a:solidFill>
                <a:latin typeface="Calibri"/>
                <a:ea typeface="Calibri"/>
                <a:cs typeface="Calibri"/>
                <a:sym typeface="Calibri"/>
              </a:rPr>
              <a:t>Resumen para Examen</a:t>
            </a:r>
            <a:endParaRPr sz="1800" b="1" u="sng">
              <a:solidFill>
                <a:srgbClr val="FF0000"/>
              </a:solidFill>
              <a:latin typeface="Calibri"/>
              <a:ea typeface="Calibri"/>
              <a:cs typeface="Calibri"/>
              <a:sym typeface="Calibri"/>
            </a:endParaRPr>
          </a:p>
        </p:txBody>
      </p:sp>
      <p:sp>
        <p:nvSpPr>
          <p:cNvPr id="395" name="Google Shape;395;p40"/>
          <p:cNvSpPr txBox="1"/>
          <p:nvPr/>
        </p:nvSpPr>
        <p:spPr>
          <a:xfrm>
            <a:off x="4095494" y="5011848"/>
            <a:ext cx="4650154"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s-ES" sz="1400" b="1" dirty="0">
                <a:solidFill>
                  <a:srgbClr val="0070C0"/>
                </a:solidFill>
                <a:latin typeface="Calibri"/>
                <a:ea typeface="Calibri"/>
                <a:cs typeface="Calibri"/>
                <a:sym typeface="Calibri"/>
              </a:rPr>
              <a:t>Uso Basico de </a:t>
            </a:r>
            <a:r>
              <a:rPr lang="es-ES" b="1" dirty="0">
                <a:solidFill>
                  <a:srgbClr val="0070C0"/>
                </a:solidFill>
                <a:latin typeface="Calibri"/>
                <a:cs typeface="Calibri"/>
                <a:sym typeface="Calibri"/>
              </a:rPr>
              <a:t>C#, </a:t>
            </a:r>
            <a:r>
              <a:rPr lang="es-ES" b="1" dirty="0">
                <a:solidFill>
                  <a:srgbClr val="0070C0"/>
                </a:solidFill>
                <a:latin typeface="Calibri"/>
                <a:cs typeface="Calibri"/>
                <a:sym typeface="Alegreya Sans"/>
              </a:rPr>
              <a:t>código behind</a:t>
            </a:r>
            <a:r>
              <a:rPr lang="es-ES" b="1" dirty="0">
                <a:solidFill>
                  <a:srgbClr val="0070C0"/>
                </a:solidFill>
                <a:latin typeface="Calibri"/>
                <a:cs typeface="Calibri"/>
                <a:sym typeface="Calibri"/>
              </a:rPr>
              <a:t> </a:t>
            </a:r>
            <a:r>
              <a:rPr lang="es-ES" sz="1400" b="1" dirty="0">
                <a:solidFill>
                  <a:srgbClr val="0070C0"/>
                </a:solidFill>
                <a:latin typeface="Calibri"/>
                <a:ea typeface="Calibri"/>
                <a:cs typeface="Calibri"/>
                <a:sym typeface="Calibri"/>
              </a:rPr>
              <a:t>en la Aplicacion.</a:t>
            </a:r>
            <a:endParaRPr dirty="0"/>
          </a:p>
        </p:txBody>
      </p:sp>
      <p:sp>
        <p:nvSpPr>
          <p:cNvPr id="396" name="Google Shape;396;p40"/>
          <p:cNvSpPr txBox="1"/>
          <p:nvPr/>
        </p:nvSpPr>
        <p:spPr>
          <a:xfrm>
            <a:off x="3705223" y="5389307"/>
            <a:ext cx="4911555"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s-ES" sz="1400" b="1">
                <a:solidFill>
                  <a:srgbClr val="0070C0"/>
                </a:solidFill>
                <a:latin typeface="Calibri"/>
                <a:ea typeface="Calibri"/>
                <a:cs typeface="Calibri"/>
                <a:sym typeface="Calibri"/>
              </a:rPr>
              <a:t>Como Inicializacion un Metodo en C# y como Llamarlo.</a:t>
            </a:r>
            <a:endParaRPr/>
          </a:p>
        </p:txBody>
      </p:sp>
      <p:sp>
        <p:nvSpPr>
          <p:cNvPr id="397" name="Google Shape;397;p40"/>
          <p:cNvSpPr txBox="1"/>
          <p:nvPr/>
        </p:nvSpPr>
        <p:spPr>
          <a:xfrm>
            <a:off x="3666478" y="5725456"/>
            <a:ext cx="4911555" cy="3077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rgbClr val="0070C0"/>
              </a:buClr>
              <a:buSzPts val="1400"/>
              <a:buFont typeface="Noto Sans Symbols"/>
              <a:buChar char="✔"/>
            </a:pPr>
            <a:r>
              <a:rPr lang="es-ES" sz="1400" b="1" dirty="0">
                <a:solidFill>
                  <a:srgbClr val="0070C0"/>
                </a:solidFill>
                <a:latin typeface="Calibri"/>
                <a:ea typeface="Calibri"/>
                <a:cs typeface="Calibri"/>
                <a:sym typeface="Calibri"/>
              </a:rPr>
              <a:t>Uso de metodos async y await e C#</a:t>
            </a:r>
            <a:endParaRPr sz="1400" b="1" dirty="0">
              <a:solidFill>
                <a:srgbClr val="0070C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41"/>
          <p:cNvPicPr preferRelativeResize="0"/>
          <p:nvPr/>
        </p:nvPicPr>
        <p:blipFill rotWithShape="1">
          <a:blip r:embed="rId3">
            <a:alphaModFix/>
          </a:blip>
          <a:srcRect/>
          <a:stretch/>
        </p:blipFill>
        <p:spPr>
          <a:xfrm>
            <a:off x="689040" y="1312200"/>
            <a:ext cx="11052000" cy="36730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0327" y="279268"/>
            <a:ext cx="8191345" cy="584775"/>
          </a:xfrm>
          <a:prstGeom prst="rect">
            <a:avLst/>
          </a:prstGeom>
        </p:spPr>
        <p:txBody>
          <a:bodyPr wrap="none">
            <a:spAutoFit/>
          </a:bodyPr>
          <a:lstStyle/>
          <a:p>
            <a:r>
              <a:rPr lang="es-ES" sz="3200" b="1" i="0" dirty="0">
                <a:solidFill>
                  <a:srgbClr val="273B47"/>
                </a:solidFill>
                <a:effectLst/>
                <a:latin typeface="cooper_hewittmedium"/>
              </a:rPr>
              <a:t>Controles comunes dentro de Xamarin</a:t>
            </a:r>
          </a:p>
        </p:txBody>
      </p:sp>
      <p:sp>
        <p:nvSpPr>
          <p:cNvPr id="5" name="Rectángulo 4"/>
          <p:cNvSpPr/>
          <p:nvPr/>
        </p:nvSpPr>
        <p:spPr>
          <a:xfrm>
            <a:off x="560174" y="2454527"/>
            <a:ext cx="11236410" cy="3539430"/>
          </a:xfrm>
          <a:prstGeom prst="rect">
            <a:avLst/>
          </a:prstGeom>
        </p:spPr>
        <p:txBody>
          <a:bodyPr wrap="square">
            <a:spAutoFit/>
          </a:bodyPr>
          <a:lstStyle/>
          <a:p>
            <a:pPr algn="just"/>
            <a:r>
              <a:rPr lang="es-ES" sz="2800" b="0" i="0" dirty="0">
                <a:solidFill>
                  <a:srgbClr val="273B47"/>
                </a:solidFill>
                <a:effectLst/>
                <a:latin typeface="Lato"/>
              </a:rPr>
              <a:t>Xamarin.Forms cuenta con una gran cantidad de controles predefinidos que podemos utilizar para crear las interfaces de usuario de nuestras aplicaciones.</a:t>
            </a:r>
          </a:p>
          <a:p>
            <a:pPr algn="just"/>
            <a:endParaRPr lang="es-ES" sz="2800" b="0" i="0" dirty="0">
              <a:solidFill>
                <a:srgbClr val="273B47"/>
              </a:solidFill>
              <a:effectLst/>
              <a:latin typeface="Lato"/>
            </a:endParaRPr>
          </a:p>
          <a:p>
            <a:pPr algn="just"/>
            <a:r>
              <a:rPr lang="es-ES" sz="2800" b="0" i="0" dirty="0">
                <a:solidFill>
                  <a:srgbClr val="273B47"/>
                </a:solidFill>
                <a:effectLst/>
                <a:latin typeface="Lato"/>
              </a:rPr>
              <a:t>La siguiente tabla muestra en orden alfabético los controles disponibles en Xamarin.Forms, junto con su Renderer responsable en decidir ultimadamente qué se mostrará en pantalla en cada plataforma concreta.</a:t>
            </a:r>
          </a:p>
        </p:txBody>
      </p:sp>
      <p:pic>
        <p:nvPicPr>
          <p:cNvPr id="1026" name="Picture 2" descr="La leyenda de Xamarin… - Resuelve"/>
          <p:cNvPicPr>
            <a:picLocks noChangeAspect="1" noChangeArrowheads="1"/>
          </p:cNvPicPr>
          <p:nvPr/>
        </p:nvPicPr>
        <p:blipFill rotWithShape="1">
          <a:blip r:embed="rId2">
            <a:extLst>
              <a:ext uri="{28A0092B-C50C-407E-A947-70E740481C1C}">
                <a14:useLocalDpi xmlns:a14="http://schemas.microsoft.com/office/drawing/2010/main" val="0"/>
              </a:ext>
            </a:extLst>
          </a:blip>
          <a:srcRect t="18523" b="14552"/>
          <a:stretch/>
        </p:blipFill>
        <p:spPr bwMode="auto">
          <a:xfrm>
            <a:off x="4274460" y="1114646"/>
            <a:ext cx="3477345" cy="9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34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60ED02E-50C3-8DAA-6C0F-27330CAC122E}"/>
              </a:ext>
            </a:extLst>
          </p:cNvPr>
          <p:cNvPicPr>
            <a:picLocks noChangeAspect="1"/>
          </p:cNvPicPr>
          <p:nvPr/>
        </p:nvPicPr>
        <p:blipFill>
          <a:blip r:embed="rId2"/>
          <a:stretch>
            <a:fillRect/>
          </a:stretch>
        </p:blipFill>
        <p:spPr>
          <a:xfrm>
            <a:off x="0" y="192497"/>
            <a:ext cx="12192000" cy="6473006"/>
          </a:xfrm>
          <a:prstGeom prst="rect">
            <a:avLst/>
          </a:prstGeom>
        </p:spPr>
      </p:pic>
      <p:sp>
        <p:nvSpPr>
          <p:cNvPr id="2" name="Rectángulo 1">
            <a:extLst>
              <a:ext uri="{FF2B5EF4-FFF2-40B4-BE49-F238E27FC236}">
                <a16:creationId xmlns:a16="http://schemas.microsoft.com/office/drawing/2014/main" id="{E4CDE91D-D3EF-04FE-23F1-BE92ADC1CE6A}"/>
              </a:ext>
            </a:extLst>
          </p:cNvPr>
          <p:cNvSpPr/>
          <p:nvPr/>
        </p:nvSpPr>
        <p:spPr>
          <a:xfrm>
            <a:off x="5794049" y="3649054"/>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4" name="Rectángulo 3">
            <a:extLst>
              <a:ext uri="{FF2B5EF4-FFF2-40B4-BE49-F238E27FC236}">
                <a16:creationId xmlns:a16="http://schemas.microsoft.com/office/drawing/2014/main" id="{7995235D-7D23-ACF1-340B-A334ACCF230D}"/>
              </a:ext>
            </a:extLst>
          </p:cNvPr>
          <p:cNvSpPr/>
          <p:nvPr/>
        </p:nvSpPr>
        <p:spPr>
          <a:xfrm>
            <a:off x="8262929" y="1538243"/>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5" name="Rectángulo 4">
            <a:extLst>
              <a:ext uri="{FF2B5EF4-FFF2-40B4-BE49-F238E27FC236}">
                <a16:creationId xmlns:a16="http://schemas.microsoft.com/office/drawing/2014/main" id="{A6055C64-D218-4053-2AD3-1D1E94C6A775}"/>
              </a:ext>
            </a:extLst>
          </p:cNvPr>
          <p:cNvSpPr/>
          <p:nvPr/>
        </p:nvSpPr>
        <p:spPr>
          <a:xfrm>
            <a:off x="9590802"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6" name="Rectángulo 5">
            <a:extLst>
              <a:ext uri="{FF2B5EF4-FFF2-40B4-BE49-F238E27FC236}">
                <a16:creationId xmlns:a16="http://schemas.microsoft.com/office/drawing/2014/main" id="{CC9E3090-70CC-C9D5-C46A-7864AD7A52DC}"/>
              </a:ext>
            </a:extLst>
          </p:cNvPr>
          <p:cNvSpPr/>
          <p:nvPr/>
        </p:nvSpPr>
        <p:spPr>
          <a:xfrm>
            <a:off x="9590802" y="3649054"/>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7" name="Rectángulo 6">
            <a:extLst>
              <a:ext uri="{FF2B5EF4-FFF2-40B4-BE49-F238E27FC236}">
                <a16:creationId xmlns:a16="http://schemas.microsoft.com/office/drawing/2014/main" id="{E482A008-EE6B-2ABC-3AAF-B08DD3F398D6}"/>
              </a:ext>
            </a:extLst>
          </p:cNvPr>
          <p:cNvSpPr/>
          <p:nvPr/>
        </p:nvSpPr>
        <p:spPr>
          <a:xfrm>
            <a:off x="276985"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
        <p:nvSpPr>
          <p:cNvPr id="8" name="Rectángulo 7">
            <a:extLst>
              <a:ext uri="{FF2B5EF4-FFF2-40B4-BE49-F238E27FC236}">
                <a16:creationId xmlns:a16="http://schemas.microsoft.com/office/drawing/2014/main" id="{3069A35A-A7C4-FBF3-FF8E-8BCA3B0C7111}"/>
              </a:ext>
            </a:extLst>
          </p:cNvPr>
          <p:cNvSpPr/>
          <p:nvPr/>
        </p:nvSpPr>
        <p:spPr>
          <a:xfrm>
            <a:off x="4095327" y="1538242"/>
            <a:ext cx="1273323" cy="2110811"/>
          </a:xfrm>
          <a:prstGeom prst="rect">
            <a:avLst/>
          </a:prstGeom>
          <a:noFill/>
          <a:ln>
            <a:solidFill>
              <a:srgbClr val="00B05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DO"/>
          </a:p>
        </p:txBody>
      </p:sp>
    </p:spTree>
    <p:extLst>
      <p:ext uri="{BB962C8B-B14F-4D97-AF65-F5344CB8AC3E}">
        <p14:creationId xmlns:p14="http://schemas.microsoft.com/office/powerpoint/2010/main" val="695590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3A0CED-6D91-FFEF-886F-ED48DC2958B1}"/>
              </a:ext>
            </a:extLst>
          </p:cNvPr>
          <p:cNvPicPr>
            <a:picLocks noChangeAspect="1"/>
          </p:cNvPicPr>
          <p:nvPr/>
        </p:nvPicPr>
        <p:blipFill>
          <a:blip r:embed="rId2"/>
          <a:stretch>
            <a:fillRect/>
          </a:stretch>
        </p:blipFill>
        <p:spPr>
          <a:xfrm>
            <a:off x="0" y="121319"/>
            <a:ext cx="12192000" cy="6615361"/>
          </a:xfrm>
          <a:prstGeom prst="rect">
            <a:avLst/>
          </a:prstGeom>
        </p:spPr>
      </p:pic>
    </p:spTree>
    <p:extLst>
      <p:ext uri="{BB962C8B-B14F-4D97-AF65-F5344CB8AC3E}">
        <p14:creationId xmlns:p14="http://schemas.microsoft.com/office/powerpoint/2010/main" val="3710426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5"/>
          <p:cNvSpPr/>
          <p:nvPr/>
        </p:nvSpPr>
        <p:spPr>
          <a:xfrm>
            <a:off x="3510505" y="250686"/>
            <a:ext cx="495680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i="0">
                <a:solidFill>
                  <a:schemeClr val="dk1"/>
                </a:solidFill>
                <a:latin typeface="Roboto"/>
                <a:ea typeface="Roboto"/>
                <a:cs typeface="Roboto"/>
                <a:sym typeface="Roboto"/>
              </a:rPr>
              <a:t>Geolocalización en Xamarin</a:t>
            </a:r>
            <a:endParaRPr sz="2800" b="1" i="0">
              <a:solidFill>
                <a:schemeClr val="dk1"/>
              </a:solidFill>
              <a:latin typeface="Roboto"/>
              <a:ea typeface="Roboto"/>
              <a:cs typeface="Roboto"/>
              <a:sym typeface="Roboto"/>
            </a:endParaRPr>
          </a:p>
        </p:txBody>
      </p:sp>
      <p:pic>
        <p:nvPicPr>
          <p:cNvPr id="129" name="Google Shape;129;p15" descr="Recorte de pantalla"/>
          <p:cNvPicPr preferRelativeResize="0"/>
          <p:nvPr/>
        </p:nvPicPr>
        <p:blipFill rotWithShape="1">
          <a:blip r:embed="rId3">
            <a:alphaModFix/>
          </a:blip>
          <a:srcRect/>
          <a:stretch/>
        </p:blipFill>
        <p:spPr>
          <a:xfrm>
            <a:off x="2407008" y="867835"/>
            <a:ext cx="7163800" cy="4077269"/>
          </a:xfrm>
          <a:prstGeom prst="rect">
            <a:avLst/>
          </a:prstGeom>
          <a:noFill/>
          <a:ln>
            <a:noFill/>
          </a:ln>
        </p:spPr>
      </p:pic>
      <p:sp>
        <p:nvSpPr>
          <p:cNvPr id="130" name="Google Shape;130;p15"/>
          <p:cNvSpPr/>
          <p:nvPr/>
        </p:nvSpPr>
        <p:spPr>
          <a:xfrm>
            <a:off x="2215978" y="5562253"/>
            <a:ext cx="7998941"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000" b="1" i="0">
                <a:solidFill>
                  <a:srgbClr val="444444"/>
                </a:solidFill>
                <a:latin typeface="Alegreya Sans"/>
                <a:ea typeface="Alegreya Sans"/>
                <a:cs typeface="Alegreya Sans"/>
                <a:sym typeface="Alegreya Sans"/>
              </a:rPr>
              <a:t>” Los programadores del mañana son los magos del futuro.”</a:t>
            </a:r>
            <a:endParaRPr/>
          </a:p>
          <a:p>
            <a:pPr marL="0" marR="0" lvl="0" indent="0" algn="ctr" rtl="0">
              <a:spcBef>
                <a:spcPts val="0"/>
              </a:spcBef>
              <a:spcAft>
                <a:spcPts val="0"/>
              </a:spcAft>
              <a:buNone/>
            </a:pPr>
            <a:r>
              <a:rPr lang="es-ES" sz="2000" b="1" i="0" cap="none">
                <a:solidFill>
                  <a:srgbClr val="00B0F0"/>
                </a:solidFill>
                <a:latin typeface="Alegreya Sans"/>
                <a:ea typeface="Alegreya Sans"/>
                <a:cs typeface="Alegreya Sans"/>
                <a:sym typeface="Alegreya Sans"/>
              </a:rPr>
              <a:t>GABE NEWELL</a:t>
            </a:r>
            <a:endParaRPr sz="2000" b="1">
              <a:solidFill>
                <a:srgbClr val="00B0F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p:nvPr/>
        </p:nvSpPr>
        <p:spPr>
          <a:xfrm>
            <a:off x="4874020" y="320500"/>
            <a:ext cx="33714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800" b="1" i="0">
                <a:solidFill>
                  <a:srgbClr val="333333"/>
                </a:solidFill>
                <a:latin typeface="Libre Baskerville"/>
                <a:ea typeface="Libre Baskerville"/>
                <a:cs typeface="Libre Baskerville"/>
                <a:sym typeface="Libre Baskerville"/>
              </a:rPr>
              <a:t>Introducción</a:t>
            </a:r>
            <a:endParaRPr sz="2800" b="1" i="0">
              <a:solidFill>
                <a:srgbClr val="333333"/>
              </a:solidFill>
              <a:latin typeface="Libre Baskerville"/>
              <a:ea typeface="Libre Baskerville"/>
              <a:cs typeface="Libre Baskerville"/>
              <a:sym typeface="Libre Baskerville"/>
            </a:endParaRPr>
          </a:p>
        </p:txBody>
      </p:sp>
      <p:sp>
        <p:nvSpPr>
          <p:cNvPr id="136" name="Google Shape;136;p16"/>
          <p:cNvSpPr/>
          <p:nvPr/>
        </p:nvSpPr>
        <p:spPr>
          <a:xfrm>
            <a:off x="444841" y="4957893"/>
            <a:ext cx="11219935" cy="120032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dirty="0">
                <a:solidFill>
                  <a:schemeClr val="dk1"/>
                </a:solidFill>
                <a:latin typeface="Arial"/>
                <a:ea typeface="Arial"/>
                <a:cs typeface="Arial"/>
                <a:sym typeface="Arial"/>
              </a:rPr>
              <a:t>El Plugin Geolocator es un complemento multiplataforma simple el cual sirve para obtener la ubicación del GPS, incluido el rumbo, la velocidad y más. Además, puede rastrear cambios de geolocalización, geo-codificación inversa y más, este proyecto mantenido por J</a:t>
            </a:r>
            <a:r>
              <a:rPr lang="es-ES" sz="1800" b="0" i="0" u="none" strike="noStrike" dirty="0">
                <a:solidFill>
                  <a:schemeClr val="dk1"/>
                </a:solidFill>
                <a:latin typeface="Arial"/>
                <a:ea typeface="Arial"/>
                <a:cs typeface="Arial"/>
                <a:sym typeface="Arial"/>
              </a:rPr>
              <a:t>ames Montemagno.</a:t>
            </a:r>
            <a:endParaRPr sz="1800" b="0" i="0" dirty="0">
              <a:solidFill>
                <a:schemeClr val="dk1"/>
              </a:solidFill>
              <a:latin typeface="Arial"/>
              <a:ea typeface="Arial"/>
              <a:cs typeface="Arial"/>
              <a:sym typeface="Arial"/>
            </a:endParaRPr>
          </a:p>
          <a:p>
            <a:pPr marL="0" marR="0" lvl="0" indent="0" algn="just" rtl="0">
              <a:spcBef>
                <a:spcPts val="0"/>
              </a:spcBef>
              <a:spcAft>
                <a:spcPts val="0"/>
              </a:spcAft>
              <a:buNone/>
            </a:pPr>
            <a:r>
              <a:rPr lang="es-ES" sz="1800" b="0" i="0" dirty="0">
                <a:solidFill>
                  <a:schemeClr val="dk1"/>
                </a:solidFill>
                <a:latin typeface="Arial"/>
                <a:ea typeface="Arial"/>
                <a:cs typeface="Arial"/>
                <a:sym typeface="Arial"/>
              </a:rPr>
              <a:t>Disponible en NuGet: </a:t>
            </a:r>
            <a:r>
              <a:rPr lang="es-ES" sz="1800" b="0" i="0" u="sng" strike="noStrike" dirty="0">
                <a:solidFill>
                  <a:schemeClr val="hlink"/>
                </a:solidFill>
                <a:latin typeface="Arial"/>
                <a:ea typeface="Arial"/>
                <a:cs typeface="Arial"/>
                <a:sym typeface="Arial"/>
                <a:hlinkClick r:id="rId3"/>
              </a:rPr>
              <a:t>Xam.Plugin.Geolocator</a:t>
            </a:r>
            <a:endParaRPr sz="1800" b="0" i="0" dirty="0">
              <a:solidFill>
                <a:schemeClr val="dk1"/>
              </a:solidFill>
              <a:latin typeface="Arial"/>
              <a:ea typeface="Arial"/>
              <a:cs typeface="Arial"/>
              <a:sym typeface="Arial"/>
            </a:endParaRPr>
          </a:p>
        </p:txBody>
      </p:sp>
      <p:sp>
        <p:nvSpPr>
          <p:cNvPr id="137" name="Google Shape;137;p16"/>
          <p:cNvSpPr/>
          <p:nvPr/>
        </p:nvSpPr>
        <p:spPr>
          <a:xfrm>
            <a:off x="4426276" y="4141100"/>
            <a:ext cx="42669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b="1" i="0" dirty="0">
                <a:solidFill>
                  <a:srgbClr val="333333"/>
                </a:solidFill>
                <a:latin typeface="Libre Baskerville"/>
                <a:ea typeface="Libre Baskerville"/>
                <a:cs typeface="Libre Baskerville"/>
                <a:sym typeface="Libre Baskerville"/>
              </a:rPr>
              <a:t>Plugin Geolocator</a:t>
            </a:r>
            <a:endParaRPr sz="2400" b="0" i="0" dirty="0">
              <a:solidFill>
                <a:srgbClr val="333333"/>
              </a:solidFill>
              <a:latin typeface="Libre Baskerville"/>
              <a:ea typeface="Libre Baskerville"/>
              <a:cs typeface="Libre Baskerville"/>
              <a:sym typeface="Libre Baskerville"/>
            </a:endParaRPr>
          </a:p>
        </p:txBody>
      </p:sp>
      <p:sp>
        <p:nvSpPr>
          <p:cNvPr id="138" name="Google Shape;138;p16"/>
          <p:cNvSpPr/>
          <p:nvPr/>
        </p:nvSpPr>
        <p:spPr>
          <a:xfrm>
            <a:off x="444842" y="923674"/>
            <a:ext cx="11285839" cy="286232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0" dirty="0">
                <a:solidFill>
                  <a:schemeClr val="dk1"/>
                </a:solidFill>
                <a:latin typeface="Arial"/>
                <a:ea typeface="Arial"/>
                <a:cs typeface="Arial"/>
                <a:sym typeface="Arial"/>
              </a:rPr>
              <a:t>Vamos a ver un </a:t>
            </a:r>
            <a:r>
              <a:rPr lang="es-ES" sz="1800" dirty="0">
                <a:solidFill>
                  <a:schemeClr val="dk1"/>
                </a:solidFill>
                <a:latin typeface="Arial"/>
                <a:ea typeface="Arial"/>
                <a:cs typeface="Arial"/>
                <a:sym typeface="Arial"/>
              </a:rPr>
              <a:t>P</a:t>
            </a:r>
            <a:r>
              <a:rPr lang="es-ES" sz="1800" b="0" i="0" dirty="0">
                <a:solidFill>
                  <a:schemeClr val="dk1"/>
                </a:solidFill>
                <a:latin typeface="Arial"/>
                <a:ea typeface="Arial"/>
                <a:cs typeface="Arial"/>
                <a:sym typeface="Arial"/>
              </a:rPr>
              <a:t>lugin de Geolocalización en Xamarin, con el que podremos conocer la información exacta de la ubicación en la que se encuentra el dispositivo móvil en el momento.</a:t>
            </a:r>
            <a:endParaRPr dirty="0"/>
          </a:p>
          <a:p>
            <a:pPr marL="0" marR="0" lvl="0" indent="0" algn="just" rtl="0">
              <a:spcBef>
                <a:spcPts val="0"/>
              </a:spcBef>
              <a:spcAft>
                <a:spcPts val="0"/>
              </a:spcAft>
              <a:buNone/>
            </a:pPr>
            <a:endParaRPr sz="1800" b="0" i="0" dirty="0">
              <a:solidFill>
                <a:schemeClr val="dk1"/>
              </a:solidFill>
              <a:latin typeface="Arial"/>
              <a:ea typeface="Arial"/>
              <a:cs typeface="Arial"/>
              <a:sym typeface="Arial"/>
            </a:endParaRPr>
          </a:p>
          <a:p>
            <a:pPr marL="0" marR="0" lvl="0" indent="0" algn="just" rtl="0">
              <a:spcBef>
                <a:spcPts val="0"/>
              </a:spcBef>
              <a:spcAft>
                <a:spcPts val="0"/>
              </a:spcAft>
              <a:buNone/>
            </a:pPr>
            <a:r>
              <a:rPr lang="es-ES" sz="1800" b="0" i="0" dirty="0">
                <a:solidFill>
                  <a:schemeClr val="dk1"/>
                </a:solidFill>
                <a:latin typeface="Arial"/>
                <a:ea typeface="Arial"/>
                <a:cs typeface="Arial"/>
                <a:sym typeface="Arial"/>
              </a:rPr>
              <a:t>Este plugin, el cual pertenece a </a:t>
            </a:r>
            <a:r>
              <a:rPr lang="es-ES" sz="1800" b="1" i="1" dirty="0">
                <a:solidFill>
                  <a:schemeClr val="dk1"/>
                </a:solidFill>
                <a:latin typeface="Arial"/>
                <a:ea typeface="Arial"/>
                <a:cs typeface="Arial"/>
                <a:sym typeface="Arial"/>
              </a:rPr>
              <a:t>James Montemagno </a:t>
            </a:r>
            <a:r>
              <a:rPr lang="es-ES" sz="1800" b="0" i="1" dirty="0">
                <a:solidFill>
                  <a:schemeClr val="dk1"/>
                </a:solidFill>
                <a:latin typeface="Arial"/>
                <a:ea typeface="Arial"/>
                <a:cs typeface="Arial"/>
                <a:sym typeface="Arial"/>
              </a:rPr>
              <a:t>(uno de los muchos que tiene)</a:t>
            </a:r>
            <a:r>
              <a:rPr lang="es-ES" sz="1800" b="0" i="0" dirty="0">
                <a:solidFill>
                  <a:schemeClr val="dk1"/>
                </a:solidFill>
                <a:latin typeface="Arial"/>
                <a:ea typeface="Arial"/>
                <a:cs typeface="Arial"/>
                <a:sym typeface="Arial"/>
              </a:rPr>
              <a:t>, se puede descargar de manera gratuita desde Visual Studio directamente a tu proyecto. Se encarga de hacer una llamada a la API y recuperar la posición exacta del dispositivo, recogiendo las coordenadas de latitud y longitud, que será lo que utilicemos en esta práctica.</a:t>
            </a:r>
            <a:endParaRPr dirty="0"/>
          </a:p>
          <a:p>
            <a:pPr marL="0" marR="0" lvl="0" indent="0" algn="just" rtl="0">
              <a:spcBef>
                <a:spcPts val="0"/>
              </a:spcBef>
              <a:spcAft>
                <a:spcPts val="0"/>
              </a:spcAft>
              <a:buNone/>
            </a:pPr>
            <a:endParaRPr sz="1800" b="0" i="0" dirty="0">
              <a:solidFill>
                <a:schemeClr val="dk1"/>
              </a:solidFill>
              <a:latin typeface="Arial"/>
              <a:ea typeface="Arial"/>
              <a:cs typeface="Arial"/>
              <a:sym typeface="Arial"/>
            </a:endParaRPr>
          </a:p>
          <a:p>
            <a:pPr marL="0" marR="0" lvl="0" indent="0" algn="just" rtl="0">
              <a:spcBef>
                <a:spcPts val="0"/>
              </a:spcBef>
              <a:spcAft>
                <a:spcPts val="0"/>
              </a:spcAft>
              <a:buNone/>
            </a:pPr>
            <a:r>
              <a:rPr lang="es-ES" sz="1800" b="0" i="0" dirty="0">
                <a:solidFill>
                  <a:schemeClr val="dk1"/>
                </a:solidFill>
                <a:latin typeface="Arial"/>
                <a:ea typeface="Arial"/>
                <a:cs typeface="Arial"/>
                <a:sym typeface="Arial"/>
              </a:rPr>
              <a:t>Además, para darle más sentido a la práctica, incorporaremos un mapa externo (Google Maps), mediante Xamarin.Essentials, en el que podremos ver nuestra posición mediante esta geolocalización.</a:t>
            </a:r>
            <a:endParaRPr sz="1800" b="0" i="0" dirty="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p:nvPr/>
        </p:nvSpPr>
        <p:spPr>
          <a:xfrm>
            <a:off x="388488" y="4556207"/>
            <a:ext cx="486643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i="0">
                <a:solidFill>
                  <a:srgbClr val="333333"/>
                </a:solidFill>
                <a:latin typeface="Libre Baskerville"/>
                <a:ea typeface="Libre Baskerville"/>
                <a:cs typeface="Libre Baskerville"/>
                <a:sym typeface="Libre Baskerville"/>
              </a:rPr>
              <a:t>Licencia</a:t>
            </a:r>
            <a:endParaRPr sz="1800" b="0" i="0">
              <a:solidFill>
                <a:srgbClr val="333333"/>
              </a:solidFill>
              <a:latin typeface="Libre Baskerville"/>
              <a:ea typeface="Libre Baskerville"/>
              <a:cs typeface="Libre Baskerville"/>
              <a:sym typeface="Libre Baskerville"/>
            </a:endParaRPr>
          </a:p>
          <a:p>
            <a:pPr marL="0" marR="0" lvl="0" indent="0" algn="l" rtl="0">
              <a:spcBef>
                <a:spcPts val="0"/>
              </a:spcBef>
              <a:spcAft>
                <a:spcPts val="0"/>
              </a:spcAft>
              <a:buNone/>
            </a:pPr>
            <a:r>
              <a:rPr lang="es-ES" sz="1800" b="0" i="0">
                <a:solidFill>
                  <a:srgbClr val="444444"/>
                </a:solidFill>
                <a:latin typeface="Alegreya Sans"/>
                <a:ea typeface="Alegreya Sans"/>
                <a:cs typeface="Alegreya Sans"/>
                <a:sym typeface="Alegreya Sans"/>
              </a:rPr>
              <a:t>La licencia MIT (MIT) ver </a:t>
            </a:r>
            <a:r>
              <a:rPr lang="es-ES" sz="1800" b="0" i="0" u="sng" strike="noStrike">
                <a:solidFill>
                  <a:schemeClr val="hlink"/>
                </a:solidFill>
                <a:latin typeface="Alegreya Sans"/>
                <a:ea typeface="Alegreya Sans"/>
                <a:cs typeface="Alegreya Sans"/>
                <a:sym typeface="Alegreya Sans"/>
                <a:hlinkClick r:id="rId3"/>
              </a:rPr>
              <a:t>archivo de licencia</a:t>
            </a:r>
            <a:endParaRPr sz="1800" b="0" i="0">
              <a:solidFill>
                <a:srgbClr val="444444"/>
              </a:solidFill>
              <a:latin typeface="Alegreya Sans"/>
              <a:ea typeface="Alegreya Sans"/>
              <a:cs typeface="Alegreya Sans"/>
              <a:sym typeface="Alegreya Sans"/>
            </a:endParaRPr>
          </a:p>
        </p:txBody>
      </p:sp>
      <p:sp>
        <p:nvSpPr>
          <p:cNvPr id="144" name="Google Shape;144;p17"/>
          <p:cNvSpPr/>
          <p:nvPr/>
        </p:nvSpPr>
        <p:spPr>
          <a:xfrm>
            <a:off x="3868717" y="272930"/>
            <a:ext cx="399981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i="0">
                <a:solidFill>
                  <a:srgbClr val="24292E"/>
                </a:solidFill>
                <a:latin typeface="Arial"/>
                <a:ea typeface="Arial"/>
                <a:cs typeface="Arial"/>
                <a:sym typeface="Arial"/>
              </a:rPr>
              <a:t>Soporte de plataforma</a:t>
            </a:r>
            <a:endParaRPr sz="2800">
              <a:solidFill>
                <a:schemeClr val="dk1"/>
              </a:solidFill>
              <a:latin typeface="Calibri"/>
              <a:ea typeface="Calibri"/>
              <a:cs typeface="Calibri"/>
              <a:sym typeface="Calibri"/>
            </a:endParaRPr>
          </a:p>
        </p:txBody>
      </p:sp>
      <p:graphicFrame>
        <p:nvGraphicFramePr>
          <p:cNvPr id="145" name="Google Shape;145;p17"/>
          <p:cNvGraphicFramePr/>
          <p:nvPr/>
        </p:nvGraphicFramePr>
        <p:xfrm>
          <a:off x="388488" y="1744929"/>
          <a:ext cx="3480225" cy="2331720"/>
        </p:xfrm>
        <a:graphic>
          <a:graphicData uri="http://schemas.openxmlformats.org/drawingml/2006/table">
            <a:tbl>
              <a:tblPr>
                <a:noFill/>
                <a:tableStyleId>{C8ADF4C9-F09D-452D-9A46-CC4EFAF5A598}</a:tableStyleId>
              </a:tblPr>
              <a:tblGrid>
                <a:gridCol w="2343800">
                  <a:extLst>
                    <a:ext uri="{9D8B030D-6E8A-4147-A177-3AD203B41FA5}">
                      <a16:colId xmlns:a16="http://schemas.microsoft.com/office/drawing/2014/main" val="20000"/>
                    </a:ext>
                  </a:extLst>
                </a:gridCol>
                <a:gridCol w="1136425">
                  <a:extLst>
                    <a:ext uri="{9D8B030D-6E8A-4147-A177-3AD203B41FA5}">
                      <a16:colId xmlns:a16="http://schemas.microsoft.com/office/drawing/2014/main" val="20001"/>
                    </a:ext>
                  </a:extLst>
                </a:gridCol>
              </a:tblGrid>
              <a:tr h="228600">
                <a:tc>
                  <a:txBody>
                    <a:bodyPr/>
                    <a:lstStyle/>
                    <a:p>
                      <a:pPr marL="0" marR="0" lvl="0" indent="0" algn="l" rtl="0">
                        <a:spcBef>
                          <a:spcPts val="0"/>
                        </a:spcBef>
                        <a:spcAft>
                          <a:spcPts val="0"/>
                        </a:spcAft>
                        <a:buNone/>
                      </a:pPr>
                      <a:r>
                        <a:rPr lang="es-ES" sz="1800" b="1" u="none" strike="noStrike" cap="none"/>
                        <a:t>Plataforma</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s-ES" sz="1800" b="1"/>
                        <a:t>Versión</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28600">
                <a:tc>
                  <a:txBody>
                    <a:bodyPr/>
                    <a:lstStyle/>
                    <a:p>
                      <a:pPr marL="0" marR="0" lvl="0" indent="0" algn="l" rtl="0">
                        <a:spcBef>
                          <a:spcPts val="0"/>
                        </a:spcBef>
                        <a:spcAft>
                          <a:spcPts val="0"/>
                        </a:spcAft>
                        <a:buNone/>
                      </a:pPr>
                      <a:r>
                        <a:rPr lang="es-ES" sz="1800"/>
                        <a:t>Xamarin.iOS</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s-ES" sz="1800"/>
                        <a:t>iOS 8+</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8600">
                <a:tc>
                  <a:txBody>
                    <a:bodyPr/>
                    <a:lstStyle/>
                    <a:p>
                      <a:pPr marL="0" marR="0" lvl="0" indent="0" algn="l" rtl="0">
                        <a:spcBef>
                          <a:spcPts val="0"/>
                        </a:spcBef>
                        <a:spcAft>
                          <a:spcPts val="0"/>
                        </a:spcAft>
                        <a:buNone/>
                      </a:pPr>
                      <a:r>
                        <a:rPr lang="es-ES" sz="1800"/>
                        <a:t>Xamarin.Android</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tc>
                  <a:txBody>
                    <a:bodyPr/>
                    <a:lstStyle/>
                    <a:p>
                      <a:pPr marL="0" marR="0" lvl="0" indent="0" algn="ctr" rtl="0">
                        <a:spcBef>
                          <a:spcPts val="0"/>
                        </a:spcBef>
                        <a:spcAft>
                          <a:spcPts val="0"/>
                        </a:spcAft>
                        <a:buNone/>
                      </a:pPr>
                      <a:r>
                        <a:rPr lang="es-ES" sz="1800"/>
                        <a:t>API 14+</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extLst>
                  <a:ext uri="{0D108BD9-81ED-4DB2-BD59-A6C34878D82A}">
                    <a16:rowId xmlns:a16="http://schemas.microsoft.com/office/drawing/2014/main" val="10002"/>
                  </a:ext>
                </a:extLst>
              </a:tr>
              <a:tr h="228600">
                <a:tc>
                  <a:txBody>
                    <a:bodyPr/>
                    <a:lstStyle/>
                    <a:p>
                      <a:pPr marL="0" marR="0" lvl="0" indent="0" algn="l" rtl="0">
                        <a:spcBef>
                          <a:spcPts val="0"/>
                        </a:spcBef>
                        <a:spcAft>
                          <a:spcPts val="0"/>
                        </a:spcAft>
                        <a:buNone/>
                      </a:pPr>
                      <a:r>
                        <a:rPr lang="es-ES" sz="1800"/>
                        <a:t>Windows 10 UWP</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s-ES" sz="1800"/>
                        <a:t>10+</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8600">
                <a:tc>
                  <a:txBody>
                    <a:bodyPr/>
                    <a:lstStyle/>
                    <a:p>
                      <a:pPr marL="0" marR="0" lvl="0" indent="0" algn="l" rtl="0">
                        <a:spcBef>
                          <a:spcPts val="0"/>
                        </a:spcBef>
                        <a:spcAft>
                          <a:spcPts val="0"/>
                        </a:spcAft>
                        <a:buNone/>
                      </a:pPr>
                      <a:r>
                        <a:rPr lang="es-ES" sz="1800"/>
                        <a:t>Mac OS</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tc>
                  <a:txBody>
                    <a:bodyPr/>
                    <a:lstStyle/>
                    <a:p>
                      <a:pPr marL="0" marR="0" lvl="0" indent="0" algn="ctr" rtl="0">
                        <a:spcBef>
                          <a:spcPts val="0"/>
                        </a:spcBef>
                        <a:spcAft>
                          <a:spcPts val="0"/>
                        </a:spcAft>
                        <a:buNone/>
                      </a:pPr>
                      <a:r>
                        <a:rPr lang="es-ES" sz="1800"/>
                        <a:t>Todas</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extLst>
                  <a:ext uri="{0D108BD9-81ED-4DB2-BD59-A6C34878D82A}">
                    <a16:rowId xmlns:a16="http://schemas.microsoft.com/office/drawing/2014/main" val="10004"/>
                  </a:ext>
                </a:extLst>
              </a:tr>
              <a:tr h="228600">
                <a:tc>
                  <a:txBody>
                    <a:bodyPr/>
                    <a:lstStyle/>
                    <a:p>
                      <a:pPr marL="0" marR="0" lvl="0" indent="0" algn="l" rtl="0">
                        <a:spcBef>
                          <a:spcPts val="0"/>
                        </a:spcBef>
                        <a:spcAft>
                          <a:spcPts val="0"/>
                        </a:spcAft>
                        <a:buNone/>
                      </a:pPr>
                      <a:r>
                        <a:rPr lang="es-ES" sz="1800"/>
                        <a:t>tvOS</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s-ES" sz="1800"/>
                        <a:t>10+</a:t>
                      </a:r>
                      <a:endParaRPr/>
                    </a:p>
                  </a:txBody>
                  <a:tcPr marL="123825" marR="123825" marT="57150" marB="57150"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46" name="Google Shape;146;p17"/>
          <p:cNvSpPr/>
          <p:nvPr/>
        </p:nvSpPr>
        <p:spPr>
          <a:xfrm>
            <a:off x="388488" y="964997"/>
            <a:ext cx="2115019" cy="46166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4292E"/>
              </a:buClr>
              <a:buSzPts val="2400"/>
              <a:buFont typeface="Arial"/>
              <a:buNone/>
            </a:pPr>
            <a:r>
              <a:rPr lang="es-ES" sz="2400" b="1">
                <a:solidFill>
                  <a:srgbClr val="24292E"/>
                </a:solidFill>
              </a:rPr>
              <a:t>Versión</a:t>
            </a:r>
            <a:r>
              <a:rPr lang="es-ES" sz="2400" b="1" i="0" u="none" strike="noStrike" cap="none">
                <a:solidFill>
                  <a:srgbClr val="24292E"/>
                </a:solidFill>
                <a:latin typeface="Arial"/>
                <a:ea typeface="Arial"/>
                <a:cs typeface="Arial"/>
                <a:sym typeface="Arial"/>
              </a:rPr>
              <a:t> 4.X</a:t>
            </a:r>
            <a:endParaRPr sz="3600" b="1" i="0" u="none" strike="noStrike" cap="none">
              <a:solidFill>
                <a:schemeClr val="dk1"/>
              </a:solidFill>
              <a:latin typeface="Arial"/>
              <a:ea typeface="Arial"/>
              <a:cs typeface="Arial"/>
              <a:sym typeface="Arial"/>
            </a:endParaRPr>
          </a:p>
        </p:txBody>
      </p:sp>
      <p:sp>
        <p:nvSpPr>
          <p:cNvPr id="147" name="Google Shape;147;p17"/>
          <p:cNvSpPr/>
          <p:nvPr/>
        </p:nvSpPr>
        <p:spPr>
          <a:xfrm>
            <a:off x="4801843" y="3153319"/>
            <a:ext cx="677231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i="0">
                <a:solidFill>
                  <a:srgbClr val="24292E"/>
                </a:solidFill>
                <a:latin typeface="Arial"/>
                <a:ea typeface="Arial"/>
                <a:cs typeface="Arial"/>
                <a:sym typeface="Arial"/>
              </a:rPr>
              <a:t>Solicitudes</a:t>
            </a:r>
            <a:r>
              <a:rPr lang="es-ES" sz="1800" b="0" i="0">
                <a:solidFill>
                  <a:srgbClr val="24292E"/>
                </a:solidFill>
                <a:latin typeface="Arial"/>
                <a:ea typeface="Arial"/>
                <a:cs typeface="Arial"/>
                <a:sym typeface="Arial"/>
              </a:rPr>
              <a:t> de funciones Vote por las solicitudes de funciones en </a:t>
            </a:r>
            <a:r>
              <a:rPr lang="es-ES" sz="1800" b="0" i="0" u="sng" strike="noStrike">
                <a:solidFill>
                  <a:schemeClr val="hlink"/>
                </a:solidFill>
                <a:latin typeface="Arial"/>
                <a:ea typeface="Arial"/>
                <a:cs typeface="Arial"/>
                <a:sym typeface="Arial"/>
                <a:hlinkClick r:id="rId4"/>
              </a:rPr>
              <a:t>https://github.com/jamesmontemagno/GeolocatorPlugin/labels/feature</a:t>
            </a:r>
            <a:endParaRPr sz="1800">
              <a:solidFill>
                <a:schemeClr val="dk1"/>
              </a:solidFill>
              <a:latin typeface="Calibri"/>
              <a:ea typeface="Calibri"/>
              <a:cs typeface="Calibri"/>
              <a:sym typeface="Calibri"/>
            </a:endParaRPr>
          </a:p>
        </p:txBody>
      </p:sp>
      <p:sp>
        <p:nvSpPr>
          <p:cNvPr id="148" name="Google Shape;148;p17"/>
          <p:cNvSpPr/>
          <p:nvPr/>
        </p:nvSpPr>
        <p:spPr>
          <a:xfrm>
            <a:off x="4711226" y="2280062"/>
            <a:ext cx="713478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dirty="0">
                <a:solidFill>
                  <a:srgbClr val="24292E"/>
                </a:solidFill>
                <a:latin typeface="Arial"/>
                <a:ea typeface="Arial"/>
                <a:cs typeface="Arial"/>
                <a:sym typeface="Arial"/>
              </a:rPr>
              <a:t>Feed de CI NuGet: </a:t>
            </a:r>
            <a:r>
              <a:rPr lang="es-ES" sz="1800" b="0" i="0" u="sng" strike="noStrike" dirty="0">
                <a:solidFill>
                  <a:schemeClr val="hlink"/>
                </a:solidFill>
                <a:latin typeface="Arial"/>
                <a:ea typeface="Arial"/>
                <a:cs typeface="Arial"/>
                <a:sym typeface="Arial"/>
                <a:hlinkClick r:id="rId5"/>
              </a:rPr>
              <a:t>https://ci.appveyor.com/nuget/geolocatorplugin</a:t>
            </a:r>
            <a:endParaRPr sz="18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TotalTime>
  <Words>3011</Words>
  <Application>Microsoft Office PowerPoint</Application>
  <PresentationFormat>Panorámica</PresentationFormat>
  <Paragraphs>357</Paragraphs>
  <Slides>33</Slides>
  <Notes>29</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33</vt:i4>
      </vt:variant>
    </vt:vector>
  </HeadingPairs>
  <TitlesOfParts>
    <vt:vector size="46" baseType="lpstr">
      <vt:lpstr>Open Sans</vt:lpstr>
      <vt:lpstr>Helvetica Neue</vt:lpstr>
      <vt:lpstr>Libre Baskerville</vt:lpstr>
      <vt:lpstr>Consolas</vt:lpstr>
      <vt:lpstr>cooper_hewittmedium</vt:lpstr>
      <vt:lpstr>Roboto</vt:lpstr>
      <vt:lpstr>Courier New</vt:lpstr>
      <vt:lpstr>Noto Sans Symbols</vt:lpstr>
      <vt:lpstr>Lato</vt:lpstr>
      <vt:lpstr>Alegreya Sans</vt: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JPV</dc:creator>
  <cp:lastModifiedBy>Juancito Peña Vizcaino</cp:lastModifiedBy>
  <cp:revision>21</cp:revision>
  <dcterms:modified xsi:type="dcterms:W3CDTF">2022-11-08T20:49:44Z</dcterms:modified>
</cp:coreProperties>
</file>